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4.xml" ContentType="application/vnd.openxmlformats-officedocument.drawingml.chartshapes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5.xml" ContentType="application/vnd.openxmlformats-officedocument.drawingml.chartshapes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6.xml" ContentType="application/vnd.openxmlformats-officedocument.drawingml.chartshapes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7.xml" ContentType="application/vnd.openxmlformats-officedocument.drawingml.chartshapes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rawings/drawing8.xml" ContentType="application/vnd.openxmlformats-officedocument.drawingml.chartshapes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rawings/drawing9.xml" ContentType="application/vnd.openxmlformats-officedocument.drawingml.chartshapes+xml"/>
  <Override PartName="/ppt/charts/chart1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drawings/drawing10.xml" ContentType="application/vnd.openxmlformats-officedocument.drawingml.chartshapes+xml"/>
  <Override PartName="/ppt/charts/chart16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drawings/drawing11.xml" ContentType="application/vnd.openxmlformats-officedocument.drawingml.chartshapes+xml"/>
  <Override PartName="/ppt/charts/chart17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drawings/drawing12.xml" ContentType="application/vnd.openxmlformats-officedocument.drawingml.chartshapes+xml"/>
  <Override PartName="/ppt/charts/chart18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drawings/drawing13.xml" ContentType="application/vnd.openxmlformats-officedocument.drawingml.chartshapes+xml"/>
  <Override PartName="/ppt/charts/chart19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drawings/drawing14.xml" ContentType="application/vnd.openxmlformats-officedocument.drawingml.chartshapes+xml"/>
  <Override PartName="/ppt/charts/chart20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drawings/drawing15.xml" ContentType="application/vnd.openxmlformats-officedocument.drawingml.chartshapes+xml"/>
  <Override PartName="/ppt/charts/chart21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2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3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4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326" r:id="rId7"/>
    <p:sldId id="262" r:id="rId8"/>
    <p:sldId id="263" r:id="rId9"/>
    <p:sldId id="264" r:id="rId10"/>
    <p:sldId id="265" r:id="rId11"/>
    <p:sldId id="266" r:id="rId12"/>
    <p:sldId id="310" r:id="rId13"/>
    <p:sldId id="311" r:id="rId14"/>
    <p:sldId id="312" r:id="rId15"/>
    <p:sldId id="313" r:id="rId16"/>
    <p:sldId id="314" r:id="rId17"/>
    <p:sldId id="315" r:id="rId18"/>
    <p:sldId id="316" r:id="rId19"/>
    <p:sldId id="317" r:id="rId20"/>
    <p:sldId id="31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92" r:id="rId39"/>
    <p:sldId id="288" r:id="rId40"/>
    <p:sldId id="289" r:id="rId41"/>
    <p:sldId id="290" r:id="rId42"/>
    <p:sldId id="291" r:id="rId43"/>
    <p:sldId id="308" r:id="rId44"/>
    <p:sldId id="307" r:id="rId45"/>
    <p:sldId id="309" r:id="rId46"/>
    <p:sldId id="293" r:id="rId47"/>
    <p:sldId id="294" r:id="rId48"/>
    <p:sldId id="295" r:id="rId49"/>
    <p:sldId id="296" r:id="rId50"/>
    <p:sldId id="297" r:id="rId51"/>
    <p:sldId id="298" r:id="rId52"/>
    <p:sldId id="299" r:id="rId53"/>
    <p:sldId id="300" r:id="rId54"/>
    <p:sldId id="319" r:id="rId55"/>
    <p:sldId id="320" r:id="rId56"/>
    <p:sldId id="302" r:id="rId57"/>
    <p:sldId id="306" r:id="rId58"/>
    <p:sldId id="321" r:id="rId59"/>
    <p:sldId id="322" r:id="rId60"/>
    <p:sldId id="323" r:id="rId61"/>
    <p:sldId id="324" r:id="rId62"/>
    <p:sldId id="328" r:id="rId63"/>
    <p:sldId id="333" r:id="rId64"/>
    <p:sldId id="331" r:id="rId65"/>
    <p:sldId id="332" r:id="rId66"/>
    <p:sldId id="329" r:id="rId67"/>
    <p:sldId id="327" r:id="rId68"/>
    <p:sldId id="330" r:id="rId69"/>
  </p:sldIdLst>
  <p:sldSz cx="12192000" cy="6858000"/>
  <p:notesSz cx="7102475" cy="9388475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9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Hoja_de_c_lculo_de_Microsoft_Excel1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0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6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1.xlsx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7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2.xlsx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chartUserShapes" Target="../drawings/drawing8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3.xlsx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chartUserShapes" Target="../drawings/drawing9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4.xlsx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chartUserShapes" Target="../drawings/drawing10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5.xlsx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chartUserShapes" Target="../drawings/drawing11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6.xlsx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chartUserShapes" Target="../drawings/drawing12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7.xlsx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chartUserShapes" Target="../drawings/drawing13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8.xlsx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chartUserShapes" Target="../drawings/drawing1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9.xlsx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chartUserShapes" Target="../drawings/drawing15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0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1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2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3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Columna3</c:v>
                </c:pt>
              </c:strCache>
            </c:strRef>
          </c:tx>
          <c:spPr>
            <a:ln>
              <a:solidFill>
                <a:schemeClr val="accent5"/>
              </a:solidFill>
              <a:headEnd w="lg" len="lg"/>
            </a:ln>
          </c:spPr>
          <c:invertIfNegative val="0"/>
          <c:cat>
            <c:strRef>
              <c:f>Hoja1!$A$2:$A$3</c:f>
              <c:strCache>
                <c:ptCount val="2"/>
                <c:pt idx="0">
                  <c:v>Enero-Marzo 2022</c:v>
                </c:pt>
                <c:pt idx="1">
                  <c:v>Abril-Junio 2022</c:v>
                </c:pt>
              </c:strCache>
            </c:strRef>
          </c:cat>
          <c:val>
            <c:numRef>
              <c:f>Hoja1!$B$2:$B$3</c:f>
              <c:numCache>
                <c:formatCode>#,##0</c:formatCode>
                <c:ptCount val="2"/>
                <c:pt idx="0">
                  <c:v>3201</c:v>
                </c:pt>
                <c:pt idx="1">
                  <c:v>4274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A66-4080-BE91-0053AF0F86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84334576"/>
        <c:axId val="1184335120"/>
      </c:barChart>
      <c:catAx>
        <c:axId val="11843345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184335120"/>
        <c:crosses val="autoZero"/>
        <c:auto val="1"/>
        <c:lblAlgn val="ctr"/>
        <c:lblOffset val="100"/>
        <c:noMultiLvlLbl val="0"/>
      </c:catAx>
      <c:valAx>
        <c:axId val="118433512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11843345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MX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4.6858096542280042E-2"/>
          <c:y val="0.11392932472724483"/>
          <c:w val="0.94348006770892767"/>
          <c:h val="0.78769265913151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218 Entrevistas Iniciales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Hoja1!$A$2:$A$5</c:f>
              <c:strCache>
                <c:ptCount val="4"/>
                <c:pt idx="0">
                  <c:v>DERIVACIONES PSICOLOGÍA</c:v>
                </c:pt>
                <c:pt idx="1">
                  <c:v> DERIVACIONES JURÍDICO</c:v>
                </c:pt>
                <c:pt idx="2">
                  <c:v>DERIVACIONES PSICOJURÍDICO</c:v>
                </c:pt>
                <c:pt idx="3">
                  <c:v>SIN DERIVACIÓN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99</c:v>
                </c:pt>
                <c:pt idx="1">
                  <c:v>70</c:v>
                </c:pt>
                <c:pt idx="2">
                  <c:v>48</c:v>
                </c:pt>
                <c:pt idx="3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2A0-4625-B2B5-9CF77955D1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39411856"/>
        <c:axId val="1239405328"/>
      </c:barChart>
      <c:catAx>
        <c:axId val="1239411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39405328"/>
        <c:crosses val="autoZero"/>
        <c:auto val="1"/>
        <c:lblAlgn val="ctr"/>
        <c:lblOffset val="100"/>
        <c:noMultiLvlLbl val="0"/>
      </c:catAx>
      <c:valAx>
        <c:axId val="1239405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39411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sz="2400" dirty="0">
                <a:solidFill>
                  <a:schemeClr val="accent3">
                    <a:lumMod val="75000"/>
                  </a:schemeClr>
                </a:solidFill>
              </a:rPr>
              <a:t>De</a:t>
            </a:r>
            <a:r>
              <a:rPr lang="es-MX" sz="2400" baseline="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s-MX" sz="2400" dirty="0">
                <a:solidFill>
                  <a:schemeClr val="accent3">
                    <a:lumMod val="75000"/>
                  </a:schemeClr>
                </a:solidFill>
              </a:rPr>
              <a:t>218 Entrevistas Iniciales, se detectaron: </a:t>
            </a:r>
          </a:p>
        </c:rich>
      </c:tx>
      <c:layout>
        <c:manualLayout>
          <c:xMode val="edge"/>
          <c:yMode val="edge"/>
          <c:x val="0.33936006199675445"/>
          <c:y val="1.91294035229389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accent3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5.86986236501955E-2"/>
          <c:y val="0.11787078589103187"/>
          <c:w val="0.64258646329337865"/>
          <c:h val="0.752055115001408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  <a:effectLst>
                <a:outerShdw blurRad="31750" dist="25400" dir="5400000" rotWithShape="0">
                  <a:srgbClr val="000000">
                    <a:alpha val="50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1BA-4EBE-986A-82CE1A91D960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solidFill>
                  <a:schemeClr val="tx2">
                    <a:lumMod val="50000"/>
                  </a:schemeClr>
                </a:solidFill>
              </a:ln>
              <a:effectLst>
                <a:outerShdw blurRad="31750" dist="25400" dir="5400000" rotWithShape="0">
                  <a:srgbClr val="000000">
                    <a:alpha val="50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1BA-4EBE-986A-82CE1A91D960}"/>
              </c:ext>
            </c:extLst>
          </c:dPt>
          <c:dPt>
            <c:idx val="2"/>
            <c:invertIfNegative val="0"/>
            <c:bubble3D val="0"/>
            <c:spPr>
              <a:solidFill>
                <a:srgbClr val="0070C0"/>
              </a:solidFill>
              <a:ln>
                <a:solidFill>
                  <a:schemeClr val="tx2">
                    <a:lumMod val="50000"/>
                  </a:schemeClr>
                </a:solidFill>
              </a:ln>
              <a:effectLst>
                <a:outerShdw blurRad="31750" dist="25400" dir="5400000" rotWithShape="0">
                  <a:srgbClr val="000000">
                    <a:alpha val="50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1BA-4EBE-986A-82CE1A91D960}"/>
              </c:ext>
            </c:extLst>
          </c:dPt>
          <c:cat>
            <c:strRef>
              <c:f>Hoja1!$A$2:$A$5</c:f>
              <c:strCache>
                <c:ptCount val="4"/>
                <c:pt idx="0">
                  <c:v>56 Casos sin Riesgo.</c:v>
                </c:pt>
                <c:pt idx="1">
                  <c:v>79 Casos con Riesgo Moderado</c:v>
                </c:pt>
                <c:pt idx="2">
                  <c:v>77 Casos con Riesgo Medio</c:v>
                </c:pt>
                <c:pt idx="3">
                  <c:v>6 Casos con Riesgo Alto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56</c:v>
                </c:pt>
                <c:pt idx="1">
                  <c:v>79</c:v>
                </c:pt>
                <c:pt idx="2">
                  <c:v>77</c:v>
                </c:pt>
                <c:pt idx="3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01BA-4EBE-986A-82CE1A91D9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239263552"/>
        <c:axId val="1239258656"/>
      </c:barChart>
      <c:catAx>
        <c:axId val="12392635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39258656"/>
        <c:crosses val="autoZero"/>
        <c:auto val="1"/>
        <c:lblAlgn val="ctr"/>
        <c:lblOffset val="100"/>
        <c:noMultiLvlLbl val="0"/>
      </c:catAx>
      <c:valAx>
        <c:axId val="1239258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39263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IMM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Hoja1!$A$2:$A$4</c:f>
              <c:strCache>
                <c:ptCount val="3"/>
                <c:pt idx="0">
                  <c:v>143 ABRIL</c:v>
                </c:pt>
                <c:pt idx="1">
                  <c:v>188 MAYO</c:v>
                </c:pt>
                <c:pt idx="2">
                  <c:v>235 JUNIO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106</c:v>
                </c:pt>
                <c:pt idx="1">
                  <c:v>138</c:v>
                </c:pt>
                <c:pt idx="2">
                  <c:v>141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6B4-4F76-B00E-F63BD58CC811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MÓDULO VIOLENCIA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Hoja1!$A$2:$A$4</c:f>
              <c:strCache>
                <c:ptCount val="3"/>
                <c:pt idx="0">
                  <c:v>143 ABRIL</c:v>
                </c:pt>
                <c:pt idx="1">
                  <c:v>188 MAYO</c:v>
                </c:pt>
                <c:pt idx="2">
                  <c:v>235 JUNIO</c:v>
                </c:pt>
              </c:strCache>
            </c:strRef>
          </c:cat>
          <c:val>
            <c:numRef>
              <c:f>Hoja1!$C$2:$C$4</c:f>
              <c:numCache>
                <c:formatCode>General</c:formatCode>
                <c:ptCount val="3"/>
                <c:pt idx="0">
                  <c:v>37</c:v>
                </c:pt>
                <c:pt idx="1">
                  <c:v>50</c:v>
                </c:pt>
                <c:pt idx="2">
                  <c:v>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6B4-4F76-B00E-F63BD58CC811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CAPACITACIÓN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Hoja1!$A$2:$A$4</c:f>
              <c:strCache>
                <c:ptCount val="3"/>
                <c:pt idx="0">
                  <c:v>143 ABRIL</c:v>
                </c:pt>
                <c:pt idx="1">
                  <c:v>188 MAYO</c:v>
                </c:pt>
                <c:pt idx="2">
                  <c:v>235 JUNIO</c:v>
                </c:pt>
              </c:strCache>
            </c:strRef>
          </c:cat>
          <c:val>
            <c:numRef>
              <c:f>Hoja1!$D$2:$D$4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6B4-4F76-B00E-F63BD58CC8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39261920"/>
        <c:axId val="1239268992"/>
      </c:barChart>
      <c:catAx>
        <c:axId val="1239261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39268992"/>
        <c:crosses val="autoZero"/>
        <c:auto val="1"/>
        <c:lblAlgn val="ctr"/>
        <c:lblOffset val="100"/>
        <c:noMultiLvlLbl val="0"/>
      </c:catAx>
      <c:valAx>
        <c:axId val="1239268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39261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MX" dirty="0">
                <a:solidFill>
                  <a:schemeClr val="tx1"/>
                </a:solidFill>
              </a:rPr>
              <a:t>INDICADORES DE MOTIVOS</a:t>
            </a:r>
            <a:r>
              <a:rPr lang="es-MX" baseline="0" dirty="0">
                <a:solidFill>
                  <a:schemeClr val="tx1"/>
                </a:solidFill>
              </a:rPr>
              <a:t> MÁS FRECUENTES DE CONSULTA</a:t>
            </a:r>
            <a:endParaRPr lang="es-MX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4.8269523374795544E-2"/>
          <c:y val="9.6132319514782807E-2"/>
          <c:w val="0.93459241557319939"/>
          <c:h val="0.826532766200580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Hoja1!$A$2:$A$6</c:f>
              <c:strCache>
                <c:ptCount val="5"/>
                <c:pt idx="0">
                  <c:v>Inestabilidad Emocional 49.33% </c:v>
                </c:pt>
                <c:pt idx="1">
                  <c:v>Violencia Familiar 32.12%</c:v>
                </c:pt>
                <c:pt idx="2">
                  <c:v>Duelo 3.82%</c:v>
                </c:pt>
                <c:pt idx="3">
                  <c:v>Violencia Comunitaria  1.91%</c:v>
                </c:pt>
                <c:pt idx="4">
                  <c:v>Acoso Sexual .96%</c:v>
                </c:pt>
              </c:strCache>
            </c:strRef>
          </c:cat>
          <c:val>
            <c:numRef>
              <c:f>Hoja1!$B$2:$B$6</c:f>
              <c:numCache>
                <c:formatCode>General</c:formatCode>
                <c:ptCount val="5"/>
                <c:pt idx="0">
                  <c:v>258</c:v>
                </c:pt>
                <c:pt idx="1">
                  <c:v>168</c:v>
                </c:pt>
                <c:pt idx="2">
                  <c:v>20</c:v>
                </c:pt>
                <c:pt idx="3">
                  <c:v>10</c:v>
                </c:pt>
                <c:pt idx="4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4D3-484D-B8C6-32E5DA51A3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39260832"/>
        <c:axId val="1239267360"/>
      </c:barChart>
      <c:catAx>
        <c:axId val="1239260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39267360"/>
        <c:crosses val="autoZero"/>
        <c:auto val="1"/>
        <c:lblAlgn val="ctr"/>
        <c:lblOffset val="100"/>
        <c:noMultiLvlLbl val="0"/>
      </c:catAx>
      <c:valAx>
        <c:axId val="1239267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39260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Hoja1!$A$2:$A$10</c:f>
              <c:strCache>
                <c:ptCount val="9"/>
                <c:pt idx="0">
                  <c:v>18-24</c:v>
                </c:pt>
                <c:pt idx="1">
                  <c:v>25-30</c:v>
                </c:pt>
                <c:pt idx="2">
                  <c:v>31-35</c:v>
                </c:pt>
                <c:pt idx="3">
                  <c:v>36-40</c:v>
                </c:pt>
                <c:pt idx="4">
                  <c:v>41-45</c:v>
                </c:pt>
                <c:pt idx="5">
                  <c:v>46-50</c:v>
                </c:pt>
                <c:pt idx="6">
                  <c:v>51-55</c:v>
                </c:pt>
                <c:pt idx="7">
                  <c:v>56-60</c:v>
                </c:pt>
                <c:pt idx="8">
                  <c:v>60+</c:v>
                </c:pt>
              </c:strCache>
            </c:strRef>
          </c:cat>
          <c:val>
            <c:numRef>
              <c:f>Hoja1!$B$2:$B$10</c:f>
              <c:numCache>
                <c:formatCode>General</c:formatCode>
                <c:ptCount val="9"/>
                <c:pt idx="0">
                  <c:v>90</c:v>
                </c:pt>
                <c:pt idx="1">
                  <c:v>57</c:v>
                </c:pt>
                <c:pt idx="2">
                  <c:v>47</c:v>
                </c:pt>
                <c:pt idx="3">
                  <c:v>49</c:v>
                </c:pt>
                <c:pt idx="4">
                  <c:v>54</c:v>
                </c:pt>
                <c:pt idx="5">
                  <c:v>50</c:v>
                </c:pt>
                <c:pt idx="6">
                  <c:v>69</c:v>
                </c:pt>
                <c:pt idx="7">
                  <c:v>21</c:v>
                </c:pt>
                <c:pt idx="8">
                  <c:v>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482-4F53-92AE-FBBA7A2411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39271712"/>
        <c:axId val="1239265728"/>
      </c:barChart>
      <c:catAx>
        <c:axId val="1239271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39265728"/>
        <c:crosses val="autoZero"/>
        <c:auto val="1"/>
        <c:lblAlgn val="ctr"/>
        <c:lblOffset val="100"/>
        <c:noMultiLvlLbl val="0"/>
      </c:catAx>
      <c:valAx>
        <c:axId val="1239265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39271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Hoja1!$A$2:$A$4</c:f>
              <c:strCache>
                <c:ptCount val="3"/>
                <c:pt idx="0">
                  <c:v>RURAL</c:v>
                </c:pt>
                <c:pt idx="1">
                  <c:v>URBANA</c:v>
                </c:pt>
                <c:pt idx="2">
                  <c:v>INDÍGENA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85</c:v>
                </c:pt>
                <c:pt idx="1">
                  <c:v>394</c:v>
                </c:pt>
                <c:pt idx="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CD1-4DC7-B92E-832C196226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39264640"/>
        <c:axId val="1239261376"/>
      </c:barChart>
      <c:catAx>
        <c:axId val="1239264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39261376"/>
        <c:crosses val="autoZero"/>
        <c:auto val="1"/>
        <c:lblAlgn val="ctr"/>
        <c:lblOffset val="100"/>
        <c:noMultiLvlLbl val="0"/>
      </c:catAx>
      <c:valAx>
        <c:axId val="1239261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39264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Hoja1!$A$2:$A$4</c:f>
              <c:strCache>
                <c:ptCount val="3"/>
                <c:pt idx="0">
                  <c:v>TRABAJA FUERA DEL HOGAR </c:v>
                </c:pt>
                <c:pt idx="1">
                  <c:v>TRABAJA DENTRO DEL HOGAR</c:v>
                </c:pt>
                <c:pt idx="2">
                  <c:v>OTRO 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204</c:v>
                </c:pt>
                <c:pt idx="1">
                  <c:v>197</c:v>
                </c:pt>
                <c:pt idx="2">
                  <c:v>69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3DC-4649-B5A3-887D6B7451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39273344"/>
        <c:axId val="1239259744"/>
      </c:barChart>
      <c:catAx>
        <c:axId val="1239273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39259744"/>
        <c:crosses val="autoZero"/>
        <c:auto val="1"/>
        <c:lblAlgn val="ctr"/>
        <c:lblOffset val="100"/>
        <c:noMultiLvlLbl val="0"/>
      </c:catAx>
      <c:valAx>
        <c:axId val="1239259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39273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 101 IMM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Hoja1!$A$2:$A$4</c:f>
              <c:strCache>
                <c:ptCount val="3"/>
                <c:pt idx="0">
                  <c:v>61 ABRIL </c:v>
                </c:pt>
                <c:pt idx="1">
                  <c:v>68 MAYO</c:v>
                </c:pt>
                <c:pt idx="2">
                  <c:v>74 JUNIO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33</c:v>
                </c:pt>
                <c:pt idx="1">
                  <c:v>37</c:v>
                </c:pt>
                <c:pt idx="2">
                  <c:v>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46F-430C-8ED7-5451E0812059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87 MÓDULO VIOLENCIA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Hoja1!$A$2:$A$4</c:f>
              <c:strCache>
                <c:ptCount val="3"/>
                <c:pt idx="0">
                  <c:v>61 ABRIL </c:v>
                </c:pt>
                <c:pt idx="1">
                  <c:v>68 MAYO</c:v>
                </c:pt>
                <c:pt idx="2">
                  <c:v>74 JUNIO</c:v>
                </c:pt>
              </c:strCache>
            </c:strRef>
          </c:cat>
          <c:val>
            <c:numRef>
              <c:f>Hoja1!$C$2:$C$4</c:f>
              <c:numCache>
                <c:formatCode>General</c:formatCode>
                <c:ptCount val="3"/>
                <c:pt idx="0">
                  <c:v>28</c:v>
                </c:pt>
                <c:pt idx="1">
                  <c:v>31</c:v>
                </c:pt>
                <c:pt idx="2">
                  <c:v>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46F-430C-8ED7-5451E0812059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CAPACITACIÓN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Hoja1!$A$2:$A$4</c:f>
              <c:strCache>
                <c:ptCount val="3"/>
                <c:pt idx="0">
                  <c:v>61 ABRIL </c:v>
                </c:pt>
                <c:pt idx="1">
                  <c:v>68 MAYO</c:v>
                </c:pt>
                <c:pt idx="2">
                  <c:v>74 JUNIO</c:v>
                </c:pt>
              </c:strCache>
            </c:strRef>
          </c:cat>
          <c:val>
            <c:numRef>
              <c:f>Hoja1!$D$2:$D$4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46F-430C-8ED7-5451E08120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39259200"/>
        <c:axId val="1239260288"/>
      </c:barChart>
      <c:catAx>
        <c:axId val="1239259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39260288"/>
        <c:crosses val="autoZero"/>
        <c:auto val="1"/>
        <c:lblAlgn val="ctr"/>
        <c:lblOffset val="100"/>
        <c:noMultiLvlLbl val="0"/>
      </c:catAx>
      <c:valAx>
        <c:axId val="1239260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39259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MX" dirty="0">
                <a:solidFill>
                  <a:schemeClr val="tx1"/>
                </a:solidFill>
              </a:rPr>
              <a:t>INDICADORES DE MOTIVOS</a:t>
            </a:r>
            <a:r>
              <a:rPr lang="es-MX" baseline="0" dirty="0">
                <a:solidFill>
                  <a:schemeClr val="tx1"/>
                </a:solidFill>
              </a:rPr>
              <a:t> MÁS FRECUENTES DE ASESORÍA</a:t>
            </a:r>
            <a:endParaRPr lang="es-MX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4.8269523374795544E-2"/>
          <c:y val="9.6132319514782807E-2"/>
          <c:w val="0.93459241557319939"/>
          <c:h val="0.826532766200580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Hoja1!$A$2:$A$6</c:f>
              <c:strCache>
                <c:ptCount val="5"/>
                <c:pt idx="0">
                  <c:v>Pensión Alimenticia 30.5%</c:v>
                </c:pt>
                <c:pt idx="1">
                  <c:v>Custodia 25.22%</c:v>
                </c:pt>
                <c:pt idx="2">
                  <c:v>Violencia Familiar 22.12%</c:v>
                </c:pt>
                <c:pt idx="3">
                  <c:v>Amenazas 11.50%</c:v>
                </c:pt>
                <c:pt idx="4">
                  <c:v>Divorcio 10.61%</c:v>
                </c:pt>
              </c:strCache>
            </c:strRef>
          </c:cat>
          <c:val>
            <c:numRef>
              <c:f>Hoja1!$B$2:$B$6</c:f>
              <c:numCache>
                <c:formatCode>General</c:formatCode>
                <c:ptCount val="5"/>
                <c:pt idx="0">
                  <c:v>69</c:v>
                </c:pt>
                <c:pt idx="1">
                  <c:v>57</c:v>
                </c:pt>
                <c:pt idx="2">
                  <c:v>50</c:v>
                </c:pt>
                <c:pt idx="3">
                  <c:v>26</c:v>
                </c:pt>
                <c:pt idx="4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AA6-4678-A063-A0C3D45AFB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39266272"/>
        <c:axId val="1290350944"/>
      </c:barChart>
      <c:catAx>
        <c:axId val="1239266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90350944"/>
        <c:crosses val="autoZero"/>
        <c:auto val="1"/>
        <c:lblAlgn val="ctr"/>
        <c:lblOffset val="100"/>
        <c:noMultiLvlLbl val="0"/>
      </c:catAx>
      <c:valAx>
        <c:axId val="1290350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39266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MUJERES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Hoja1!$A$2:$A$4</c:f>
              <c:strCache>
                <c:ptCount val="3"/>
                <c:pt idx="0">
                  <c:v>175 ABRIL</c:v>
                </c:pt>
                <c:pt idx="1">
                  <c:v>317 MAYO</c:v>
                </c:pt>
                <c:pt idx="2">
                  <c:v>535 JUNIO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175</c:v>
                </c:pt>
                <c:pt idx="1">
                  <c:v>265</c:v>
                </c:pt>
                <c:pt idx="2">
                  <c:v>461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HOMBRES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Hoja1!$A$2:$A$4</c:f>
              <c:strCache>
                <c:ptCount val="3"/>
                <c:pt idx="0">
                  <c:v>175 ABRIL</c:v>
                </c:pt>
                <c:pt idx="1">
                  <c:v>317 MAYO</c:v>
                </c:pt>
                <c:pt idx="2">
                  <c:v>535 JUNIO</c:v>
                </c:pt>
              </c:strCache>
            </c:strRef>
          </c:cat>
          <c:val>
            <c:numRef>
              <c:f>Hoja1!$C$2:$C$4</c:f>
              <c:numCache>
                <c:formatCode>General</c:formatCode>
                <c:ptCount val="3"/>
                <c:pt idx="0">
                  <c:v>0</c:v>
                </c:pt>
                <c:pt idx="1">
                  <c:v>52</c:v>
                </c:pt>
                <c:pt idx="2">
                  <c:v>74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90361280"/>
        <c:axId val="1290356928"/>
      </c:barChart>
      <c:catAx>
        <c:axId val="1290361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90356928"/>
        <c:crosses val="autoZero"/>
        <c:auto val="1"/>
        <c:lblAlgn val="ctr"/>
        <c:lblOffset val="100"/>
        <c:noMultiLvlLbl val="0"/>
      </c:catAx>
      <c:valAx>
        <c:axId val="1290356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90361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22370803050593E-2"/>
          <c:y val="4.4713680586921226E-2"/>
          <c:w val="0.90757146275086042"/>
          <c:h val="0.8940315026631998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Hoja1!$A$2:$A$4</c:f>
              <c:strCache>
                <c:ptCount val="3"/>
                <c:pt idx="0">
                  <c:v>OCTUBRE DICIEMBRE 2021 </c:v>
                </c:pt>
                <c:pt idx="1">
                  <c:v>ENERO  MARZO 2022</c:v>
                </c:pt>
                <c:pt idx="2">
                  <c:v>ABRIL  JUNIO 2022</c:v>
                </c:pt>
              </c:strCache>
            </c:strRef>
          </c:cat>
          <c:val>
            <c:numRef>
              <c:f>Hoja1!$B$2:$B$4</c:f>
              <c:numCache>
                <c:formatCode>#,##0</c:formatCode>
                <c:ptCount val="3"/>
                <c:pt idx="0">
                  <c:v>2335</c:v>
                </c:pt>
                <c:pt idx="1">
                  <c:v>3201</c:v>
                </c:pt>
                <c:pt idx="2">
                  <c:v>4274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BE1-4777-B46F-6044623BD8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70303856"/>
        <c:axId val="770289712"/>
      </c:barChart>
      <c:catAx>
        <c:axId val="770303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770289712"/>
        <c:crosses val="autoZero"/>
        <c:auto val="1"/>
        <c:lblAlgn val="ctr"/>
        <c:lblOffset val="100"/>
        <c:noMultiLvlLbl val="0"/>
      </c:catAx>
      <c:valAx>
        <c:axId val="770289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770303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MUJERES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Hoja1!$A$2:$A$4</c:f>
              <c:strCache>
                <c:ptCount val="3"/>
                <c:pt idx="0">
                  <c:v>241 ABRIL</c:v>
                </c:pt>
                <c:pt idx="1">
                  <c:v>406 MAYO</c:v>
                </c:pt>
                <c:pt idx="2">
                  <c:v>797 JUNIO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2</c:v>
                </c:pt>
                <c:pt idx="1">
                  <c:v>347</c:v>
                </c:pt>
                <c:pt idx="2">
                  <c:v>590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13D-40BC-97F7-879C78E46FD9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HOMBRES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Hoja1!$A$2:$A$4</c:f>
              <c:strCache>
                <c:ptCount val="3"/>
                <c:pt idx="0">
                  <c:v>241 ABRIL</c:v>
                </c:pt>
                <c:pt idx="1">
                  <c:v>406 MAYO</c:v>
                </c:pt>
                <c:pt idx="2">
                  <c:v>797 JUNIO</c:v>
                </c:pt>
              </c:strCache>
            </c:strRef>
          </c:cat>
          <c:val>
            <c:numRef>
              <c:f>Hoja1!$C$2:$C$4</c:f>
              <c:numCache>
                <c:formatCode>General</c:formatCode>
                <c:ptCount val="3"/>
                <c:pt idx="0">
                  <c:v>239</c:v>
                </c:pt>
                <c:pt idx="1">
                  <c:v>59</c:v>
                </c:pt>
                <c:pt idx="2">
                  <c:v>210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13D-40BC-97F7-879C78E46F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90348768"/>
        <c:axId val="1290349312"/>
      </c:barChart>
      <c:catAx>
        <c:axId val="1290348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90349312"/>
        <c:crosses val="autoZero"/>
        <c:auto val="1"/>
        <c:lblAlgn val="ctr"/>
        <c:lblOffset val="100"/>
        <c:noMultiLvlLbl val="0"/>
      </c:catAx>
      <c:valAx>
        <c:axId val="1290349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90348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ENCUESTAS 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Hoja1!$A$2:$A$5</c:f>
              <c:strCache>
                <c:ptCount val="4"/>
                <c:pt idx="0">
                  <c:v>EXCELENTE</c:v>
                </c:pt>
                <c:pt idx="1">
                  <c:v>BUENO</c:v>
                </c:pt>
                <c:pt idx="2">
                  <c:v>REGULAR </c:v>
                </c:pt>
                <c:pt idx="3">
                  <c:v>MALO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1378</c:v>
                </c:pt>
                <c:pt idx="1">
                  <c:v>177</c:v>
                </c:pt>
                <c:pt idx="2">
                  <c:v>5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ENCUESTAS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Hoja1!$A$2:$A$5</c:f>
              <c:strCache>
                <c:ptCount val="4"/>
                <c:pt idx="0">
                  <c:v>EXCELENTE</c:v>
                </c:pt>
                <c:pt idx="1">
                  <c:v>BUENO</c:v>
                </c:pt>
                <c:pt idx="2">
                  <c:v>REGULAR</c:v>
                </c:pt>
                <c:pt idx="3">
                  <c:v>MALO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1165</c:v>
                </c:pt>
                <c:pt idx="1">
                  <c:v>372</c:v>
                </c:pt>
                <c:pt idx="2">
                  <c:v>23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ENCUESTA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Hoja1!$A$2:$A$5</c:f>
              <c:strCache>
                <c:ptCount val="4"/>
                <c:pt idx="0">
                  <c:v>EXCELENTE</c:v>
                </c:pt>
                <c:pt idx="1">
                  <c:v>BUENO</c:v>
                </c:pt>
                <c:pt idx="2">
                  <c:v>REGULAR</c:v>
                </c:pt>
                <c:pt idx="3">
                  <c:v>MALO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1278</c:v>
                </c:pt>
                <c:pt idx="1">
                  <c:v>271</c:v>
                </c:pt>
                <c:pt idx="2">
                  <c:v>10</c:v>
                </c:pt>
                <c:pt idx="3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ENCUESTA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Hoja1!$A$2:$A$5</c:f>
              <c:strCache>
                <c:ptCount val="4"/>
                <c:pt idx="0">
                  <c:v>EXCELENTE</c:v>
                </c:pt>
                <c:pt idx="1">
                  <c:v>BUENO</c:v>
                </c:pt>
                <c:pt idx="2">
                  <c:v>REGULAR</c:v>
                </c:pt>
                <c:pt idx="3">
                  <c:v>MALO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1198</c:v>
                </c:pt>
                <c:pt idx="1">
                  <c:v>399</c:v>
                </c:pt>
                <c:pt idx="2">
                  <c:v>22</c:v>
                </c:pt>
                <c:pt idx="3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META ANUAL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Hoja1!$A$2:$A$3</c:f>
              <c:strCache>
                <c:ptCount val="2"/>
                <c:pt idx="0">
                  <c:v>9,763 AVANCE ACUMULATIVO</c:v>
                </c:pt>
                <c:pt idx="1">
                  <c:v>11,072 META ANUAL</c:v>
                </c:pt>
              </c:strCache>
            </c:strRef>
          </c:cat>
          <c:val>
            <c:numRef>
              <c:f>Hoja1!$B$2:$B$3</c:f>
              <c:numCache>
                <c:formatCode>#,##0</c:formatCode>
                <c:ptCount val="2"/>
                <c:pt idx="0">
                  <c:v>9763</c:v>
                </c:pt>
                <c:pt idx="1">
                  <c:v>11072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8F5-4EE1-BACB-65B99B02B2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13254256"/>
        <c:axId val="1239412944"/>
      </c:barChart>
      <c:catAx>
        <c:axId val="613254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39412944"/>
        <c:crosses val="autoZero"/>
        <c:auto val="1"/>
        <c:lblAlgn val="ctr"/>
        <c:lblOffset val="100"/>
        <c:noMultiLvlLbl val="0"/>
      </c:catAx>
      <c:valAx>
        <c:axId val="1239412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613254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4.4730495644566166E-2"/>
          <c:y val="0.12268525221437636"/>
          <c:w val="0.9361551409334703"/>
          <c:h val="0.667812291299825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Enero a Marzo 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Hoja1!$A$2:$A$9</c:f>
              <c:strCache>
                <c:ptCount val="8"/>
                <c:pt idx="0">
                  <c:v>Comunicación Oficial</c:v>
                </c:pt>
                <c:pt idx="1">
                  <c:v>Facebook</c:v>
                </c:pt>
                <c:pt idx="2">
                  <c:v>Trabajo Social</c:v>
                </c:pt>
                <c:pt idx="3">
                  <c:v>Psicología</c:v>
                </c:pt>
                <c:pt idx="4">
                  <c:v>Jurídico</c:v>
                </c:pt>
                <c:pt idx="5">
                  <c:v>Salud</c:v>
                </c:pt>
                <c:pt idx="6">
                  <c:v>Construyendo Redes</c:v>
                </c:pt>
                <c:pt idx="7">
                  <c:v>Capacitación y Desarrollo Humano</c:v>
                </c:pt>
              </c:strCache>
            </c:strRef>
          </c:cat>
          <c:val>
            <c:numRef>
              <c:f>Hoja1!$B$2:$B$9</c:f>
              <c:numCache>
                <c:formatCode>General</c:formatCode>
                <c:ptCount val="8"/>
                <c:pt idx="0">
                  <c:v>458</c:v>
                </c:pt>
                <c:pt idx="1">
                  <c:v>70</c:v>
                </c:pt>
                <c:pt idx="2">
                  <c:v>183</c:v>
                </c:pt>
                <c:pt idx="3">
                  <c:v>518</c:v>
                </c:pt>
                <c:pt idx="4">
                  <c:v>196</c:v>
                </c:pt>
                <c:pt idx="5">
                  <c:v>707</c:v>
                </c:pt>
                <c:pt idx="6">
                  <c:v>261</c:v>
                </c:pt>
                <c:pt idx="7">
                  <c:v>808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Serie 2Abril a Mayo 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Hoja1!$A$2:$A$9</c:f>
              <c:strCache>
                <c:ptCount val="8"/>
                <c:pt idx="0">
                  <c:v>Comunicación Oficial</c:v>
                </c:pt>
                <c:pt idx="1">
                  <c:v>Facebook</c:v>
                </c:pt>
                <c:pt idx="2">
                  <c:v>Trabajo Social</c:v>
                </c:pt>
                <c:pt idx="3">
                  <c:v>Psicología</c:v>
                </c:pt>
                <c:pt idx="4">
                  <c:v>Jurídico</c:v>
                </c:pt>
                <c:pt idx="5">
                  <c:v>Salud</c:v>
                </c:pt>
                <c:pt idx="6">
                  <c:v>Construyendo Redes</c:v>
                </c:pt>
                <c:pt idx="7">
                  <c:v>Capacitación y Desarrollo Humano</c:v>
                </c:pt>
              </c:strCache>
            </c:strRef>
          </c:cat>
          <c:val>
            <c:numRef>
              <c:f>Hoja1!$C$2:$C$9</c:f>
              <c:numCache>
                <c:formatCode>General</c:formatCode>
                <c:ptCount val="8"/>
                <c:pt idx="0">
                  <c:v>553</c:v>
                </c:pt>
                <c:pt idx="1">
                  <c:v>121</c:v>
                </c:pt>
                <c:pt idx="2">
                  <c:v>218</c:v>
                </c:pt>
                <c:pt idx="3">
                  <c:v>566</c:v>
                </c:pt>
                <c:pt idx="4">
                  <c:v>203</c:v>
                </c:pt>
                <c:pt idx="5" formatCode="#,##0">
                  <c:v>1027</c:v>
                </c:pt>
                <c:pt idx="6">
                  <c:v>95</c:v>
                </c:pt>
                <c:pt idx="7" formatCode="#,##0">
                  <c:v>1444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39407504"/>
        <c:axId val="1239409680"/>
      </c:barChart>
      <c:catAx>
        <c:axId val="1239407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39409680"/>
        <c:crosses val="autoZero"/>
        <c:auto val="1"/>
        <c:lblAlgn val="ctr"/>
        <c:lblOffset val="100"/>
        <c:noMultiLvlLbl val="0"/>
      </c:catAx>
      <c:valAx>
        <c:axId val="1239409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39407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519932291072314E-2"/>
          <c:y val="0.14096849562269056"/>
          <c:w val="0.94348006770892767"/>
          <c:h val="0.682414612154832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Hoja1!$A$2:$A$3</c:f>
              <c:strCache>
                <c:ptCount val="2"/>
                <c:pt idx="0">
                  <c:v>186 Oficios Recibidos</c:v>
                </c:pt>
                <c:pt idx="1">
                  <c:v>367 Oficios Enviados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186</c:v>
                </c:pt>
                <c:pt idx="1">
                  <c:v>367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B6D-4683-8F20-3BA2D45F80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39410768"/>
        <c:axId val="1239414576"/>
      </c:barChart>
      <c:catAx>
        <c:axId val="1239410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39414576"/>
        <c:crosses val="autoZero"/>
        <c:auto val="1"/>
        <c:lblAlgn val="ctr"/>
        <c:lblOffset val="100"/>
        <c:noMultiLvlLbl val="0"/>
      </c:catAx>
      <c:valAx>
        <c:axId val="1239414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39410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4714569972965262E-2"/>
          <c:y val="3.8044619838771436E-2"/>
          <c:w val="0.87848475872489429"/>
          <c:h val="0.390315576496240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Columna4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Hoja1!$A$2:$A$40</c:f>
              <c:strCache>
                <c:ptCount val="39"/>
                <c:pt idx="0">
                  <c:v>SECRETARÍA DE SEGURIDAD CIUDADANA </c:v>
                </c:pt>
                <c:pt idx="1">
                  <c:v>FISCALÍA GENERAL DEL ESTADO </c:v>
                </c:pt>
                <c:pt idx="2">
                  <c:v>SECRETARÍA DEL H. AYUNTAMIENTO</c:v>
                </c:pt>
                <c:pt idx="3">
                  <c:v>ORGANO INTERNO DE CONTROL</c:v>
                </c:pt>
                <c:pt idx="4">
                  <c:v>SECRETARÍA DE SEGURIDAD PÚBLICA MUNICIPAL</c:v>
                </c:pt>
                <c:pt idx="5">
                  <c:v>SECRETARÍA PARTICULAR</c:v>
                </c:pt>
                <c:pt idx="6">
                  <c:v>SISTEMA MUNICIPAL DIF</c:v>
                </c:pt>
                <c:pt idx="7">
                  <c:v>PATRONATO DE LA FERIA SAN JUAN 2022</c:v>
                </c:pt>
                <c:pt idx="8">
                  <c:v>PRESIDENCIA MUNICIPAL</c:v>
                </c:pt>
                <c:pt idx="9">
                  <c:v>IQM</c:v>
                </c:pt>
                <c:pt idx="10">
                  <c:v>UNIDAD DE TRANSPARENCIA Y ACCESO A LA INFORMACIÓN DEL MPIO. DE SJR</c:v>
                </c:pt>
                <c:pt idx="11">
                  <c:v>SECRETARÍA DE FINANZAS DIRECCIÓN DE INGRESOS</c:v>
                </c:pt>
                <c:pt idx="12">
                  <c:v>FRAC. CLAUSTROS DEL RÍO</c:v>
                </c:pt>
                <c:pt idx="13">
                  <c:v>COLEGIO DE PROFESIONALES DEL DERECHO DE SAN JUAN DEL RÍO, QRO. A.C</c:v>
                </c:pt>
                <c:pt idx="14">
                  <c:v>INEA </c:v>
                </c:pt>
                <c:pt idx="15">
                  <c:v>CÁMARA DE DIPUTADOS LXV LEGISLATURA</c:v>
                </c:pt>
                <c:pt idx="16">
                  <c:v>Detalle de solicitud de gastos</c:v>
                </c:pt>
                <c:pt idx="17">
                  <c:v>REGIDORES</c:v>
                </c:pt>
                <c:pt idx="18">
                  <c:v>ADELANTE MI QUERIDO SAN JUAN</c:v>
                </c:pt>
                <c:pt idx="19">
                  <c:v>CECYTE QRO.</c:v>
                </c:pt>
                <c:pt idx="20">
                  <c:v>CRUZ ROJA</c:v>
                </c:pt>
                <c:pt idx="21">
                  <c:v>INSTITUTO UNIVERSITARIO DEL RIO</c:v>
                </c:pt>
                <c:pt idx="22">
                  <c:v>JAPAM</c:v>
                </c:pt>
                <c:pt idx="23">
                  <c:v>PARTICULAR DESPACHO JURÍDICO  MÉNDEZ &amp; PORTAL</c:v>
                </c:pt>
                <c:pt idx="24">
                  <c:v>PROCURADURIA DE LA DEFENSA DEL MENOR Y LA FAMILIA DEL SMDIF</c:v>
                </c:pt>
                <c:pt idx="25">
                  <c:v>SECRETARÍA PARTICULAR DEL GOBERNADOR Kuri</c:v>
                </c:pt>
                <c:pt idx="26">
                  <c:v>TRIUNAL SUPERIOR DE JUSTICIA DEL ESTADO DE QUERÉTARO</c:v>
                </c:pt>
                <c:pt idx="27">
                  <c:v>UAQ</c:v>
                </c:pt>
                <c:pt idx="28">
                  <c:v>CANACINTRA</c:v>
                </c:pt>
                <c:pt idx="29">
                  <c:v>CHIQUITINES A.C.</c:v>
                </c:pt>
                <c:pt idx="30">
                  <c:v>DIRECCIÓN DE CULTURA</c:v>
                </c:pt>
                <c:pt idx="31">
                  <c:v>DIRECCIÓN MUNICIPAL DE LA JUVENTUD</c:v>
                </c:pt>
                <c:pt idx="32">
                  <c:v>SECRETARIA DE GOBIERNO</c:v>
                </c:pt>
                <c:pt idx="33">
                  <c:v>SECRETARÍA DE SERVICIOS PÚBLICOS MUNICIPALES</c:v>
                </c:pt>
                <c:pt idx="34">
                  <c:v>SECRETARIA TÉCNICA</c:v>
                </c:pt>
                <c:pt idx="35">
                  <c:v>BIO PAPAEL ESCRIBE</c:v>
                </c:pt>
                <c:pt idx="36">
                  <c:v>CECATI</c:v>
                </c:pt>
                <c:pt idx="37">
                  <c:v>ENTIDAD SUPERIOR DE FISCALIZACIÓN DEL ESTADO DE QUERÉTARO</c:v>
                </c:pt>
                <c:pt idx="38">
                  <c:v>ROTARY SAN JUAN</c:v>
                </c:pt>
              </c:strCache>
            </c:strRef>
          </c:cat>
          <c:val>
            <c:numRef>
              <c:f>Hoja1!$B$2:$B$40</c:f>
              <c:numCache>
                <c:formatCode>General</c:formatCode>
                <c:ptCount val="39"/>
                <c:pt idx="0">
                  <c:v>50</c:v>
                </c:pt>
                <c:pt idx="1">
                  <c:v>32</c:v>
                </c:pt>
                <c:pt idx="2">
                  <c:v>16</c:v>
                </c:pt>
                <c:pt idx="3">
                  <c:v>11</c:v>
                </c:pt>
                <c:pt idx="4">
                  <c:v>10</c:v>
                </c:pt>
                <c:pt idx="5">
                  <c:v>9</c:v>
                </c:pt>
                <c:pt idx="6">
                  <c:v>8</c:v>
                </c:pt>
                <c:pt idx="7">
                  <c:v>4</c:v>
                </c:pt>
                <c:pt idx="8">
                  <c:v>4</c:v>
                </c:pt>
                <c:pt idx="9">
                  <c:v>3</c:v>
                </c:pt>
                <c:pt idx="10">
                  <c:v>3</c:v>
                </c:pt>
                <c:pt idx="11">
                  <c:v>3</c:v>
                </c:pt>
                <c:pt idx="12">
                  <c:v>2</c:v>
                </c:pt>
                <c:pt idx="13">
                  <c:v>2</c:v>
                </c:pt>
                <c:pt idx="14">
                  <c:v>2</c:v>
                </c:pt>
                <c:pt idx="15">
                  <c:v>2</c:v>
                </c:pt>
                <c:pt idx="16">
                  <c:v>2</c:v>
                </c:pt>
                <c:pt idx="17">
                  <c:v>2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C74-4801-A436-DABB13EA5C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39417296"/>
        <c:axId val="1239415664"/>
      </c:barChart>
      <c:catAx>
        <c:axId val="1239417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39415664"/>
        <c:crosses val="autoZero"/>
        <c:auto val="1"/>
        <c:lblAlgn val="ctr"/>
        <c:lblOffset val="100"/>
        <c:noMultiLvlLbl val="0"/>
      </c:catAx>
      <c:valAx>
        <c:axId val="1239415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39417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314136486714147"/>
          <c:y val="4.7819973988946433E-2"/>
          <c:w val="0.87685863513285855"/>
          <c:h val="0.6050215114575904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'[COMUNICACION OFICIAL.xlsx]OFICIOS TURNADOS TRIMESTRA'!$A$2:$A$49</c:f>
              <c:strCache>
                <c:ptCount val="48"/>
                <c:pt idx="0">
                  <c:v>Secretaría de Seguridad Ciudadana</c:v>
                </c:pt>
                <c:pt idx="1">
                  <c:v>FISCALÍA GENERAL DEL ESTADO </c:v>
                </c:pt>
                <c:pt idx="2">
                  <c:v>Despacho Jurídico Los Naranjos</c:v>
                </c:pt>
                <c:pt idx="3">
                  <c:v>Flecha Roja</c:v>
                </c:pt>
                <c:pt idx="4">
                  <c:v>Sistema de igualdad</c:v>
                </c:pt>
                <c:pt idx="5">
                  <c:v>VARIOS</c:v>
                </c:pt>
                <c:pt idx="6">
                  <c:v>SMDIF</c:v>
                </c:pt>
                <c:pt idx="7">
                  <c:v>Centro de Salud Urbano</c:v>
                </c:pt>
                <c:pt idx="8">
                  <c:v>Colegio de Psicologos</c:v>
                </c:pt>
                <c:pt idx="9">
                  <c:v>Colegio de Profesionales del Derecho SJR, QRO, A.C.</c:v>
                </c:pt>
                <c:pt idx="10">
                  <c:v>Organo Interno de Control</c:v>
                </c:pt>
                <c:pt idx="11">
                  <c:v>Secretaría de Seguridad Pública Municipal</c:v>
                </c:pt>
                <c:pt idx="12">
                  <c:v>Secretaría Particular</c:v>
                </c:pt>
                <c:pt idx="13">
                  <c:v>Presidencia</c:v>
                </c:pt>
                <c:pt idx="14">
                  <c:v>Secretaría del H. Ayuntamiento</c:v>
                </c:pt>
                <c:pt idx="15">
                  <c:v>Abogada Litigante</c:v>
                </c:pt>
                <c:pt idx="16">
                  <c:v>BAESVIM</c:v>
                </c:pt>
                <c:pt idx="17">
                  <c:v>Derivación IQM</c:v>
                </c:pt>
                <c:pt idx="18">
                  <c:v>Alta de Psicología</c:v>
                </c:pt>
                <c:pt idx="19">
                  <c:v>UAQ</c:v>
                </c:pt>
                <c:pt idx="20">
                  <c:v>LCDA. Rosa</c:v>
                </c:pt>
                <c:pt idx="21">
                  <c:v>Museo del Nacimiento</c:v>
                </c:pt>
                <c:pt idx="22">
                  <c:v>Nefrovida</c:v>
                </c:pt>
                <c:pt idx="23">
                  <c:v>Protección Civil</c:v>
                </c:pt>
                <c:pt idx="24">
                  <c:v>Regidores</c:v>
                </c:pt>
                <c:pt idx="25">
                  <c:v>VACIOS</c:v>
                </c:pt>
                <c:pt idx="26">
                  <c:v>Agrupaciones</c:v>
                </c:pt>
                <c:pt idx="27">
                  <c:v>Acta de hechos</c:v>
                </c:pt>
                <c:pt idx="28">
                  <c:v>Carla Humphrey</c:v>
                </c:pt>
                <c:pt idx="29">
                  <c:v>Cendi Chiquitines A.C.</c:v>
                </c:pt>
                <c:pt idx="30">
                  <c:v>CESAM</c:v>
                </c:pt>
                <c:pt idx="31">
                  <c:v>COMCA</c:v>
                </c:pt>
                <c:pt idx="32">
                  <c:v>CONALEP</c:v>
                </c:pt>
                <c:pt idx="33">
                  <c:v>Consejeros</c:v>
                </c:pt>
                <c:pt idx="34">
                  <c:v>Cruz Roja</c:v>
                </c:pt>
                <c:pt idx="35">
                  <c:v>Dependencias y Secretarías</c:v>
                </c:pt>
                <c:pt idx="36">
                  <c:v>Empresas</c:v>
                </c:pt>
                <c:pt idx="37">
                  <c:v>IMSS</c:v>
                </c:pt>
                <c:pt idx="38">
                  <c:v>INFOQRO</c:v>
                </c:pt>
                <c:pt idx="39">
                  <c:v>IQM </c:v>
                </c:pt>
                <c:pt idx="40">
                  <c:v>Tribunal Superior de Justicia del Edo. De Querétaro</c:v>
                </c:pt>
                <c:pt idx="41">
                  <c:v>kimberly</c:v>
                </c:pt>
                <c:pt idx="42">
                  <c:v>LCDA. Inés Saenz</c:v>
                </c:pt>
                <c:pt idx="43">
                  <c:v>Reina Adriana I</c:v>
                </c:pt>
                <c:pt idx="44">
                  <c:v>Secretaría de Administración</c:v>
                </c:pt>
                <c:pt idx="45">
                  <c:v>SNTE</c:v>
                </c:pt>
                <c:pt idx="46">
                  <c:v>TRANSPARENCIA</c:v>
                </c:pt>
                <c:pt idx="47">
                  <c:v>Secretaría del Deporte</c:v>
                </c:pt>
              </c:strCache>
            </c:strRef>
          </c:cat>
          <c:val>
            <c:numRef>
              <c:f>'[COMUNICACION OFICIAL.xlsx]OFICIOS TURNADOS TRIMESTRA'!$B$2:$B$49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4AE-4AB8-927F-02E2E23C6396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'[COMUNICACION OFICIAL.xlsx]OFICIOS TURNADOS TRIMESTRA'!$A$2:$A$49</c:f>
              <c:strCache>
                <c:ptCount val="48"/>
                <c:pt idx="0">
                  <c:v>Secretaría de Seguridad Ciudadana</c:v>
                </c:pt>
                <c:pt idx="1">
                  <c:v>FISCALÍA GENERAL DEL ESTADO </c:v>
                </c:pt>
                <c:pt idx="2">
                  <c:v>Despacho Jurídico Los Naranjos</c:v>
                </c:pt>
                <c:pt idx="3">
                  <c:v>Flecha Roja</c:v>
                </c:pt>
                <c:pt idx="4">
                  <c:v>Sistema de igualdad</c:v>
                </c:pt>
                <c:pt idx="5">
                  <c:v>VARIOS</c:v>
                </c:pt>
                <c:pt idx="6">
                  <c:v>SMDIF</c:v>
                </c:pt>
                <c:pt idx="7">
                  <c:v>Centro de Salud Urbano</c:v>
                </c:pt>
                <c:pt idx="8">
                  <c:v>Colegio de Psicologos</c:v>
                </c:pt>
                <c:pt idx="9">
                  <c:v>Colegio de Profesionales del Derecho SJR, QRO, A.C.</c:v>
                </c:pt>
                <c:pt idx="10">
                  <c:v>Organo Interno de Control</c:v>
                </c:pt>
                <c:pt idx="11">
                  <c:v>Secretaría de Seguridad Pública Municipal</c:v>
                </c:pt>
                <c:pt idx="12">
                  <c:v>Secretaría Particular</c:v>
                </c:pt>
                <c:pt idx="13">
                  <c:v>Presidencia</c:v>
                </c:pt>
                <c:pt idx="14">
                  <c:v>Secretaría del H. Ayuntamiento</c:v>
                </c:pt>
                <c:pt idx="15">
                  <c:v>Abogada Litigante</c:v>
                </c:pt>
                <c:pt idx="16">
                  <c:v>BAESVIM</c:v>
                </c:pt>
                <c:pt idx="17">
                  <c:v>Derivación IQM</c:v>
                </c:pt>
                <c:pt idx="18">
                  <c:v>Alta de Psicología</c:v>
                </c:pt>
                <c:pt idx="19">
                  <c:v>UAQ</c:v>
                </c:pt>
                <c:pt idx="20">
                  <c:v>LCDA. Rosa</c:v>
                </c:pt>
                <c:pt idx="21">
                  <c:v>Museo del Nacimiento</c:v>
                </c:pt>
                <c:pt idx="22">
                  <c:v>Nefrovida</c:v>
                </c:pt>
                <c:pt idx="23">
                  <c:v>Protección Civil</c:v>
                </c:pt>
                <c:pt idx="24">
                  <c:v>Regidores</c:v>
                </c:pt>
                <c:pt idx="25">
                  <c:v>VACIOS</c:v>
                </c:pt>
                <c:pt idx="26">
                  <c:v>Agrupaciones</c:v>
                </c:pt>
                <c:pt idx="27">
                  <c:v>Acta de hechos</c:v>
                </c:pt>
                <c:pt idx="28">
                  <c:v>Carla Humphrey</c:v>
                </c:pt>
                <c:pt idx="29">
                  <c:v>Cendi Chiquitines A.C.</c:v>
                </c:pt>
                <c:pt idx="30">
                  <c:v>CESAM</c:v>
                </c:pt>
                <c:pt idx="31">
                  <c:v>COMCA</c:v>
                </c:pt>
                <c:pt idx="32">
                  <c:v>CONALEP</c:v>
                </c:pt>
                <c:pt idx="33">
                  <c:v>Consejeros</c:v>
                </c:pt>
                <c:pt idx="34">
                  <c:v>Cruz Roja</c:v>
                </c:pt>
                <c:pt idx="35">
                  <c:v>Dependencias y Secretarías</c:v>
                </c:pt>
                <c:pt idx="36">
                  <c:v>Empresas</c:v>
                </c:pt>
                <c:pt idx="37">
                  <c:v>IMSS</c:v>
                </c:pt>
                <c:pt idx="38">
                  <c:v>INFOQRO</c:v>
                </c:pt>
                <c:pt idx="39">
                  <c:v>IQM </c:v>
                </c:pt>
                <c:pt idx="40">
                  <c:v>Tribunal Superior de Justicia del Edo. De Querétaro</c:v>
                </c:pt>
                <c:pt idx="41">
                  <c:v>kimberly</c:v>
                </c:pt>
                <c:pt idx="42">
                  <c:v>LCDA. Inés Saenz</c:v>
                </c:pt>
                <c:pt idx="43">
                  <c:v>Reina Adriana I</c:v>
                </c:pt>
                <c:pt idx="44">
                  <c:v>Secretaría de Administración</c:v>
                </c:pt>
                <c:pt idx="45">
                  <c:v>SNTE</c:v>
                </c:pt>
                <c:pt idx="46">
                  <c:v>TRANSPARENCIA</c:v>
                </c:pt>
                <c:pt idx="47">
                  <c:v>Secretaría del Deporte</c:v>
                </c:pt>
              </c:strCache>
            </c:strRef>
          </c:cat>
          <c:val>
            <c:numRef>
              <c:f>'[COMUNICACION OFICIAL.xlsx]OFICIOS TURNADOS TRIMESTRA'!$C$2:$C$49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4AE-4AB8-927F-02E2E23C6396}"/>
            </c:ext>
          </c:extLst>
        </c:ser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'[COMUNICACION OFICIAL.xlsx]OFICIOS TURNADOS TRIMESTRA'!$A$2:$A$49</c:f>
              <c:strCache>
                <c:ptCount val="48"/>
                <c:pt idx="0">
                  <c:v>Secretaría de Seguridad Ciudadana</c:v>
                </c:pt>
                <c:pt idx="1">
                  <c:v>FISCALÍA GENERAL DEL ESTADO </c:v>
                </c:pt>
                <c:pt idx="2">
                  <c:v>Despacho Jurídico Los Naranjos</c:v>
                </c:pt>
                <c:pt idx="3">
                  <c:v>Flecha Roja</c:v>
                </c:pt>
                <c:pt idx="4">
                  <c:v>Sistema de igualdad</c:v>
                </c:pt>
                <c:pt idx="5">
                  <c:v>VARIOS</c:v>
                </c:pt>
                <c:pt idx="6">
                  <c:v>SMDIF</c:v>
                </c:pt>
                <c:pt idx="7">
                  <c:v>Centro de Salud Urbano</c:v>
                </c:pt>
                <c:pt idx="8">
                  <c:v>Colegio de Psicologos</c:v>
                </c:pt>
                <c:pt idx="9">
                  <c:v>Colegio de Profesionales del Derecho SJR, QRO, A.C.</c:v>
                </c:pt>
                <c:pt idx="10">
                  <c:v>Organo Interno de Control</c:v>
                </c:pt>
                <c:pt idx="11">
                  <c:v>Secretaría de Seguridad Pública Municipal</c:v>
                </c:pt>
                <c:pt idx="12">
                  <c:v>Secretaría Particular</c:v>
                </c:pt>
                <c:pt idx="13">
                  <c:v>Presidencia</c:v>
                </c:pt>
                <c:pt idx="14">
                  <c:v>Secretaría del H. Ayuntamiento</c:v>
                </c:pt>
                <c:pt idx="15">
                  <c:v>Abogada Litigante</c:v>
                </c:pt>
                <c:pt idx="16">
                  <c:v>BAESVIM</c:v>
                </c:pt>
                <c:pt idx="17">
                  <c:v>Derivación IQM</c:v>
                </c:pt>
                <c:pt idx="18">
                  <c:v>Alta de Psicología</c:v>
                </c:pt>
                <c:pt idx="19">
                  <c:v>UAQ</c:v>
                </c:pt>
                <c:pt idx="20">
                  <c:v>LCDA. Rosa</c:v>
                </c:pt>
                <c:pt idx="21">
                  <c:v>Museo del Nacimiento</c:v>
                </c:pt>
                <c:pt idx="22">
                  <c:v>Nefrovida</c:v>
                </c:pt>
                <c:pt idx="23">
                  <c:v>Protección Civil</c:v>
                </c:pt>
                <c:pt idx="24">
                  <c:v>Regidores</c:v>
                </c:pt>
                <c:pt idx="25">
                  <c:v>VACIOS</c:v>
                </c:pt>
                <c:pt idx="26">
                  <c:v>Agrupaciones</c:v>
                </c:pt>
                <c:pt idx="27">
                  <c:v>Acta de hechos</c:v>
                </c:pt>
                <c:pt idx="28">
                  <c:v>Carla Humphrey</c:v>
                </c:pt>
                <c:pt idx="29">
                  <c:v>Cendi Chiquitines A.C.</c:v>
                </c:pt>
                <c:pt idx="30">
                  <c:v>CESAM</c:v>
                </c:pt>
                <c:pt idx="31">
                  <c:v>COMCA</c:v>
                </c:pt>
                <c:pt idx="32">
                  <c:v>CONALEP</c:v>
                </c:pt>
                <c:pt idx="33">
                  <c:v>Consejeros</c:v>
                </c:pt>
                <c:pt idx="34">
                  <c:v>Cruz Roja</c:v>
                </c:pt>
                <c:pt idx="35">
                  <c:v>Dependencias y Secretarías</c:v>
                </c:pt>
                <c:pt idx="36">
                  <c:v>Empresas</c:v>
                </c:pt>
                <c:pt idx="37">
                  <c:v>IMSS</c:v>
                </c:pt>
                <c:pt idx="38">
                  <c:v>INFOQRO</c:v>
                </c:pt>
                <c:pt idx="39">
                  <c:v>IQM </c:v>
                </c:pt>
                <c:pt idx="40">
                  <c:v>Tribunal Superior de Justicia del Edo. De Querétaro</c:v>
                </c:pt>
                <c:pt idx="41">
                  <c:v>kimberly</c:v>
                </c:pt>
                <c:pt idx="42">
                  <c:v>LCDA. Inés Saenz</c:v>
                </c:pt>
                <c:pt idx="43">
                  <c:v>Reina Adriana I</c:v>
                </c:pt>
                <c:pt idx="44">
                  <c:v>Secretaría de Administración</c:v>
                </c:pt>
                <c:pt idx="45">
                  <c:v>SNTE</c:v>
                </c:pt>
                <c:pt idx="46">
                  <c:v>TRANSPARENCIA</c:v>
                </c:pt>
                <c:pt idx="47">
                  <c:v>Secretaría del Deporte</c:v>
                </c:pt>
              </c:strCache>
            </c:strRef>
          </c:cat>
          <c:val>
            <c:numRef>
              <c:f>'[COMUNICACION OFICIAL.xlsx]OFICIOS TURNADOS TRIMESTRA'!$D$2:$D$49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4AE-4AB8-927F-02E2E23C6396}"/>
            </c:ext>
          </c:extLst>
        </c:ser>
        <c:ser>
          <c:idx val="3"/>
          <c:order val="3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'[COMUNICACION OFICIAL.xlsx]OFICIOS TURNADOS TRIMESTRA'!$A$2:$A$49</c:f>
              <c:strCache>
                <c:ptCount val="48"/>
                <c:pt idx="0">
                  <c:v>Secretaría de Seguridad Ciudadana</c:v>
                </c:pt>
                <c:pt idx="1">
                  <c:v>FISCALÍA GENERAL DEL ESTADO </c:v>
                </c:pt>
                <c:pt idx="2">
                  <c:v>Despacho Jurídico Los Naranjos</c:v>
                </c:pt>
                <c:pt idx="3">
                  <c:v>Flecha Roja</c:v>
                </c:pt>
                <c:pt idx="4">
                  <c:v>Sistema de igualdad</c:v>
                </c:pt>
                <c:pt idx="5">
                  <c:v>VARIOS</c:v>
                </c:pt>
                <c:pt idx="6">
                  <c:v>SMDIF</c:v>
                </c:pt>
                <c:pt idx="7">
                  <c:v>Centro de Salud Urbano</c:v>
                </c:pt>
                <c:pt idx="8">
                  <c:v>Colegio de Psicologos</c:v>
                </c:pt>
                <c:pt idx="9">
                  <c:v>Colegio de Profesionales del Derecho SJR, QRO, A.C.</c:v>
                </c:pt>
                <c:pt idx="10">
                  <c:v>Organo Interno de Control</c:v>
                </c:pt>
                <c:pt idx="11">
                  <c:v>Secretaría de Seguridad Pública Municipal</c:v>
                </c:pt>
                <c:pt idx="12">
                  <c:v>Secretaría Particular</c:v>
                </c:pt>
                <c:pt idx="13">
                  <c:v>Presidencia</c:v>
                </c:pt>
                <c:pt idx="14">
                  <c:v>Secretaría del H. Ayuntamiento</c:v>
                </c:pt>
                <c:pt idx="15">
                  <c:v>Abogada Litigante</c:v>
                </c:pt>
                <c:pt idx="16">
                  <c:v>BAESVIM</c:v>
                </c:pt>
                <c:pt idx="17">
                  <c:v>Derivación IQM</c:v>
                </c:pt>
                <c:pt idx="18">
                  <c:v>Alta de Psicología</c:v>
                </c:pt>
                <c:pt idx="19">
                  <c:v>UAQ</c:v>
                </c:pt>
                <c:pt idx="20">
                  <c:v>LCDA. Rosa</c:v>
                </c:pt>
                <c:pt idx="21">
                  <c:v>Museo del Nacimiento</c:v>
                </c:pt>
                <c:pt idx="22">
                  <c:v>Nefrovida</c:v>
                </c:pt>
                <c:pt idx="23">
                  <c:v>Protección Civil</c:v>
                </c:pt>
                <c:pt idx="24">
                  <c:v>Regidores</c:v>
                </c:pt>
                <c:pt idx="25">
                  <c:v>VACIOS</c:v>
                </c:pt>
                <c:pt idx="26">
                  <c:v>Agrupaciones</c:v>
                </c:pt>
                <c:pt idx="27">
                  <c:v>Acta de hechos</c:v>
                </c:pt>
                <c:pt idx="28">
                  <c:v>Carla Humphrey</c:v>
                </c:pt>
                <c:pt idx="29">
                  <c:v>Cendi Chiquitines A.C.</c:v>
                </c:pt>
                <c:pt idx="30">
                  <c:v>CESAM</c:v>
                </c:pt>
                <c:pt idx="31">
                  <c:v>COMCA</c:v>
                </c:pt>
                <c:pt idx="32">
                  <c:v>CONALEP</c:v>
                </c:pt>
                <c:pt idx="33">
                  <c:v>Consejeros</c:v>
                </c:pt>
                <c:pt idx="34">
                  <c:v>Cruz Roja</c:v>
                </c:pt>
                <c:pt idx="35">
                  <c:v>Dependencias y Secretarías</c:v>
                </c:pt>
                <c:pt idx="36">
                  <c:v>Empresas</c:v>
                </c:pt>
                <c:pt idx="37">
                  <c:v>IMSS</c:v>
                </c:pt>
                <c:pt idx="38">
                  <c:v>INFOQRO</c:v>
                </c:pt>
                <c:pt idx="39">
                  <c:v>IQM </c:v>
                </c:pt>
                <c:pt idx="40">
                  <c:v>Tribunal Superior de Justicia del Edo. De Querétaro</c:v>
                </c:pt>
                <c:pt idx="41">
                  <c:v>kimberly</c:v>
                </c:pt>
                <c:pt idx="42">
                  <c:v>LCDA. Inés Saenz</c:v>
                </c:pt>
                <c:pt idx="43">
                  <c:v>Reina Adriana I</c:v>
                </c:pt>
                <c:pt idx="44">
                  <c:v>Secretaría de Administración</c:v>
                </c:pt>
                <c:pt idx="45">
                  <c:v>SNTE</c:v>
                </c:pt>
                <c:pt idx="46">
                  <c:v>TRANSPARENCIA</c:v>
                </c:pt>
                <c:pt idx="47">
                  <c:v>Secretaría del Deporte</c:v>
                </c:pt>
              </c:strCache>
            </c:strRef>
          </c:cat>
          <c:val>
            <c:numRef>
              <c:f>'[COMUNICACION OFICIAL.xlsx]OFICIOS TURNADOS TRIMESTRA'!$E$2:$E$49</c:f>
              <c:numCache>
                <c:formatCode>General</c:formatCode>
                <c:ptCount val="48"/>
                <c:pt idx="0">
                  <c:v>75</c:v>
                </c:pt>
                <c:pt idx="1">
                  <c:v>66</c:v>
                </c:pt>
                <c:pt idx="2">
                  <c:v>49</c:v>
                </c:pt>
                <c:pt idx="3">
                  <c:v>22</c:v>
                </c:pt>
                <c:pt idx="4">
                  <c:v>19</c:v>
                </c:pt>
                <c:pt idx="5">
                  <c:v>18</c:v>
                </c:pt>
                <c:pt idx="6">
                  <c:v>13</c:v>
                </c:pt>
                <c:pt idx="7">
                  <c:v>12</c:v>
                </c:pt>
                <c:pt idx="8">
                  <c:v>9</c:v>
                </c:pt>
                <c:pt idx="9">
                  <c:v>7</c:v>
                </c:pt>
                <c:pt idx="10">
                  <c:v>7</c:v>
                </c:pt>
                <c:pt idx="11">
                  <c:v>6</c:v>
                </c:pt>
                <c:pt idx="12">
                  <c:v>6</c:v>
                </c:pt>
                <c:pt idx="13">
                  <c:v>5</c:v>
                </c:pt>
                <c:pt idx="14">
                  <c:v>4</c:v>
                </c:pt>
                <c:pt idx="15">
                  <c:v>5</c:v>
                </c:pt>
                <c:pt idx="16">
                  <c:v>3</c:v>
                </c:pt>
                <c:pt idx="17">
                  <c:v>3</c:v>
                </c:pt>
                <c:pt idx="18">
                  <c:v>3</c:v>
                </c:pt>
                <c:pt idx="19">
                  <c:v>3</c:v>
                </c:pt>
                <c:pt idx="20">
                  <c:v>2</c:v>
                </c:pt>
                <c:pt idx="21">
                  <c:v>2</c:v>
                </c:pt>
                <c:pt idx="22">
                  <c:v>2</c:v>
                </c:pt>
                <c:pt idx="23">
                  <c:v>2</c:v>
                </c:pt>
                <c:pt idx="24">
                  <c:v>2</c:v>
                </c:pt>
                <c:pt idx="25">
                  <c:v>2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4AE-4AB8-927F-02E2E23C63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39416208"/>
        <c:axId val="1239412400"/>
      </c:barChart>
      <c:catAx>
        <c:axId val="1239416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39412400"/>
        <c:crosses val="autoZero"/>
        <c:auto val="1"/>
        <c:lblAlgn val="ctr"/>
        <c:lblOffset val="100"/>
        <c:noMultiLvlLbl val="0"/>
      </c:catAx>
      <c:valAx>
        <c:axId val="1239412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39416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NUMERO DE ATENCIONES POR MES 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0.20918316999611444"/>
          <c:y val="0.10880880055182768"/>
          <c:w val="0.63040150154191743"/>
          <c:h val="0.77313707250878305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Hoja1!$A$2:$A$5</c:f>
              <c:strCache>
                <c:ptCount val="4"/>
                <c:pt idx="1">
                  <c:v>ABRIL</c:v>
                </c:pt>
                <c:pt idx="2">
                  <c:v>MAYO</c:v>
                </c:pt>
                <c:pt idx="3">
                  <c:v>JUNIO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1">
                  <c:v>40</c:v>
                </c:pt>
                <c:pt idx="2">
                  <c:v>41</c:v>
                </c:pt>
                <c:pt idx="3">
                  <c:v>40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218 ENTREVISTAS INICIALES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Hoja1!$A$2:$A$4</c:f>
              <c:strCache>
                <c:ptCount val="3"/>
                <c:pt idx="0">
                  <c:v>71 ABRIL</c:v>
                </c:pt>
                <c:pt idx="1">
                  <c:v>71 MAYO</c:v>
                </c:pt>
                <c:pt idx="2">
                  <c:v>76 JUNIO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71</c:v>
                </c:pt>
                <c:pt idx="1">
                  <c:v>71</c:v>
                </c:pt>
                <c:pt idx="2">
                  <c:v>76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B33-47A0-AD9C-81300A626F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39402608"/>
        <c:axId val="1239411312"/>
      </c:barChart>
      <c:catAx>
        <c:axId val="1239402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39411312"/>
        <c:crosses val="autoZero"/>
        <c:auto val="1"/>
        <c:lblAlgn val="ctr"/>
        <c:lblOffset val="100"/>
        <c:noMultiLvlLbl val="0"/>
      </c:catAx>
      <c:valAx>
        <c:axId val="1239411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39402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0.71009</cdr:x>
      <cdr:y>0.13939</cdr:y>
    </cdr:from>
    <cdr:to>
      <cdr:x>0.82746</cdr:x>
      <cdr:y>0.23367</cdr:y>
    </cdr:to>
    <cdr:sp macro="" textlink="">
      <cdr:nvSpPr>
        <cdr:cNvPr id="2" name="12 CuadroTexto"/>
        <cdr:cNvSpPr txBox="1"/>
      </cdr:nvSpPr>
      <cdr:spPr>
        <a:xfrm xmlns:a="http://schemas.openxmlformats.org/drawingml/2006/main">
          <a:off x="3920714" y="614278"/>
          <a:ext cx="648051" cy="415498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>
            <a:lumMod val="20000"/>
            <a:lumOff val="80000"/>
          </a:schemeClr>
        </a:solidFill>
        <a:ln xmlns:a="http://schemas.openxmlformats.org/drawingml/2006/main">
          <a:solidFill>
            <a:schemeClr val="accent5"/>
          </a:solidFill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MX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1400" dirty="0" smtClean="0"/>
            <a:t>4,227</a:t>
          </a:r>
          <a:endParaRPr lang="es-MX" sz="1400" dirty="0"/>
        </a:p>
        <a:p xmlns:a="http://schemas.openxmlformats.org/drawingml/2006/main">
          <a:pPr algn="ctr"/>
          <a:r>
            <a:rPr lang="es-MX" sz="700" dirty="0"/>
            <a:t>atenciones</a:t>
          </a:r>
          <a:endParaRPr lang="es-MX" sz="1400" dirty="0"/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0.17349</cdr:x>
      <cdr:y>0.65588</cdr:y>
    </cdr:from>
    <cdr:to>
      <cdr:x>0.22592</cdr:x>
      <cdr:y>0.73932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1824345" y="2853939"/>
          <a:ext cx="551333" cy="363076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MX" sz="1400" dirty="0"/>
            <a:t>85</a:t>
          </a:r>
        </a:p>
      </cdr:txBody>
    </cdr:sp>
  </cdr:relSizeAnchor>
  <cdr:relSizeAnchor xmlns:cdr="http://schemas.openxmlformats.org/drawingml/2006/chartDrawing">
    <cdr:from>
      <cdr:x>0.81153</cdr:x>
      <cdr:y>0.83629</cdr:y>
    </cdr:from>
    <cdr:to>
      <cdr:x>0.85197</cdr:x>
      <cdr:y>0.91473</cdr:y>
    </cdr:to>
    <cdr:sp macro="" textlink="">
      <cdr:nvSpPr>
        <cdr:cNvPr id="6" name="CuadroTexto 1"/>
        <cdr:cNvSpPr txBox="1"/>
      </cdr:nvSpPr>
      <cdr:spPr>
        <a:xfrm xmlns:a="http://schemas.openxmlformats.org/drawingml/2006/main" flipH="1" flipV="1">
          <a:off x="8533740" y="3639002"/>
          <a:ext cx="425204" cy="34131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1400" dirty="0"/>
            <a:t>0</a:t>
          </a:r>
        </a:p>
      </cdr:txBody>
    </cdr:sp>
  </cdr:relSizeAnchor>
  <cdr:relSizeAnchor xmlns:cdr="http://schemas.openxmlformats.org/drawingml/2006/chartDrawing">
    <cdr:from>
      <cdr:x>0.49169</cdr:x>
      <cdr:y>0.06063</cdr:y>
    </cdr:from>
    <cdr:to>
      <cdr:x>0.54412</cdr:x>
      <cdr:y>0.14407</cdr:y>
    </cdr:to>
    <cdr:sp macro="" textlink="">
      <cdr:nvSpPr>
        <cdr:cNvPr id="10" name="CuadroTexto 1"/>
        <cdr:cNvSpPr txBox="1"/>
      </cdr:nvSpPr>
      <cdr:spPr>
        <a:xfrm xmlns:a="http://schemas.openxmlformats.org/drawingml/2006/main">
          <a:off x="5170391" y="263802"/>
          <a:ext cx="551333" cy="363076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1400" dirty="0"/>
            <a:t>394</a:t>
          </a: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0.17349</cdr:x>
      <cdr:y>0.10235</cdr:y>
    </cdr:from>
    <cdr:to>
      <cdr:x>0.22592</cdr:x>
      <cdr:y>0.18579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1824351" y="445340"/>
          <a:ext cx="551333" cy="363075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MX" sz="1400" dirty="0"/>
            <a:t>209</a:t>
          </a:r>
        </a:p>
      </cdr:txBody>
    </cdr:sp>
  </cdr:relSizeAnchor>
  <cdr:relSizeAnchor xmlns:cdr="http://schemas.openxmlformats.org/drawingml/2006/chartDrawing">
    <cdr:from>
      <cdr:x>0.80021</cdr:x>
      <cdr:y>0.56582</cdr:y>
    </cdr:from>
    <cdr:to>
      <cdr:x>0.86227</cdr:x>
      <cdr:y>0.64617</cdr:y>
    </cdr:to>
    <cdr:sp macro="" textlink="">
      <cdr:nvSpPr>
        <cdr:cNvPr id="6" name="CuadroTexto 1"/>
        <cdr:cNvSpPr txBox="1"/>
      </cdr:nvSpPr>
      <cdr:spPr>
        <a:xfrm xmlns:a="http://schemas.openxmlformats.org/drawingml/2006/main" rot="10800000" flipH="1" flipV="1">
          <a:off x="8414656" y="2462074"/>
          <a:ext cx="652593" cy="349615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1400" dirty="0"/>
            <a:t>69</a:t>
          </a:r>
        </a:p>
      </cdr:txBody>
    </cdr:sp>
  </cdr:relSizeAnchor>
  <cdr:relSizeAnchor xmlns:cdr="http://schemas.openxmlformats.org/drawingml/2006/chartDrawing">
    <cdr:from>
      <cdr:x>0.49169</cdr:x>
      <cdr:y>0.10235</cdr:y>
    </cdr:from>
    <cdr:to>
      <cdr:x>0.54412</cdr:x>
      <cdr:y>0.18579</cdr:y>
    </cdr:to>
    <cdr:sp macro="" textlink="">
      <cdr:nvSpPr>
        <cdr:cNvPr id="10" name="CuadroTexto 1"/>
        <cdr:cNvSpPr txBox="1"/>
      </cdr:nvSpPr>
      <cdr:spPr>
        <a:xfrm xmlns:a="http://schemas.openxmlformats.org/drawingml/2006/main">
          <a:off x="5170391" y="445340"/>
          <a:ext cx="551333" cy="363075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1400" dirty="0"/>
            <a:t>197</a:t>
          </a: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0.09907</cdr:x>
      <cdr:y>0.08842</cdr:y>
    </cdr:from>
    <cdr:to>
      <cdr:x>0.15662</cdr:x>
      <cdr:y>0.16885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1041798" y="369586"/>
          <a:ext cx="605173" cy="3361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MX" sz="1200" dirty="0"/>
            <a:t>33</a:t>
          </a:r>
        </a:p>
      </cdr:txBody>
    </cdr:sp>
  </cdr:relSizeAnchor>
  <cdr:relSizeAnchor xmlns:cdr="http://schemas.openxmlformats.org/drawingml/2006/chartDrawing">
    <cdr:from>
      <cdr:x>0.1671</cdr:x>
      <cdr:y>0.18172</cdr:y>
    </cdr:from>
    <cdr:to>
      <cdr:x>0.21953</cdr:x>
      <cdr:y>0.25249</cdr:y>
    </cdr:to>
    <cdr:sp macro="" textlink="">
      <cdr:nvSpPr>
        <cdr:cNvPr id="4" name="CuadroTexto 3"/>
        <cdr:cNvSpPr txBox="1"/>
      </cdr:nvSpPr>
      <cdr:spPr>
        <a:xfrm xmlns:a="http://schemas.openxmlformats.org/drawingml/2006/main">
          <a:off x="1757116" y="759580"/>
          <a:ext cx="551333" cy="2958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MX" sz="1200" dirty="0"/>
            <a:t>28</a:t>
          </a:r>
        </a:p>
      </cdr:txBody>
    </cdr:sp>
  </cdr:relSizeAnchor>
  <cdr:relSizeAnchor xmlns:cdr="http://schemas.openxmlformats.org/drawingml/2006/chartDrawing">
    <cdr:from>
      <cdr:x>0.40951</cdr:x>
      <cdr:y>0.01995</cdr:y>
    </cdr:from>
    <cdr:to>
      <cdr:x>0.47089</cdr:x>
      <cdr:y>0.11002</cdr:y>
    </cdr:to>
    <cdr:sp macro="" textlink="">
      <cdr:nvSpPr>
        <cdr:cNvPr id="5" name="CuadroTexto 4"/>
        <cdr:cNvSpPr txBox="1"/>
      </cdr:nvSpPr>
      <cdr:spPr>
        <a:xfrm xmlns:a="http://schemas.openxmlformats.org/drawingml/2006/main">
          <a:off x="4306290" y="83394"/>
          <a:ext cx="645447" cy="3764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MX" sz="1200" dirty="0"/>
            <a:t>37</a:t>
          </a:r>
        </a:p>
      </cdr:txBody>
    </cdr:sp>
  </cdr:relSizeAnchor>
  <cdr:relSizeAnchor xmlns:cdr="http://schemas.openxmlformats.org/drawingml/2006/chartDrawing">
    <cdr:from>
      <cdr:x>0.47911</cdr:x>
      <cdr:y>0.47204</cdr:y>
    </cdr:from>
    <cdr:to>
      <cdr:x>0.56607</cdr:x>
      <cdr:y>0.56134</cdr:y>
    </cdr:to>
    <cdr:sp macro="" textlink="">
      <cdr:nvSpPr>
        <cdr:cNvPr id="6" name="CuadroTexto 5"/>
        <cdr:cNvSpPr txBox="1"/>
      </cdr:nvSpPr>
      <cdr:spPr>
        <a:xfrm xmlns:a="http://schemas.openxmlformats.org/drawingml/2006/main">
          <a:off x="5038165" y="1973083"/>
          <a:ext cx="914400" cy="3732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MX" sz="1100" dirty="0"/>
        </a:p>
      </cdr:txBody>
    </cdr:sp>
  </cdr:relSizeAnchor>
  <cdr:relSizeAnchor xmlns:cdr="http://schemas.openxmlformats.org/drawingml/2006/chartDrawing">
    <cdr:from>
      <cdr:x>0.48423</cdr:x>
      <cdr:y>0.14311</cdr:y>
    </cdr:from>
    <cdr:to>
      <cdr:x>0.53666</cdr:x>
      <cdr:y>0.23963</cdr:y>
    </cdr:to>
    <cdr:sp macro="" textlink="">
      <cdr:nvSpPr>
        <cdr:cNvPr id="7" name="CuadroTexto 6"/>
        <cdr:cNvSpPr txBox="1"/>
      </cdr:nvSpPr>
      <cdr:spPr>
        <a:xfrm xmlns:a="http://schemas.openxmlformats.org/drawingml/2006/main">
          <a:off x="5091942" y="598197"/>
          <a:ext cx="551333" cy="4034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MX" sz="1200" dirty="0"/>
            <a:t>31</a:t>
          </a:r>
        </a:p>
      </cdr:txBody>
    </cdr:sp>
  </cdr:relSizeAnchor>
  <cdr:relSizeAnchor xmlns:cdr="http://schemas.openxmlformats.org/drawingml/2006/chartDrawing">
    <cdr:from>
      <cdr:x>0.73359</cdr:x>
      <cdr:y>0.03373</cdr:y>
    </cdr:from>
    <cdr:to>
      <cdr:x>0.78858</cdr:x>
      <cdr:y>0.14633</cdr:y>
    </cdr:to>
    <cdr:sp macro="" textlink="">
      <cdr:nvSpPr>
        <cdr:cNvPr id="8" name="CuadroTexto 7"/>
        <cdr:cNvSpPr txBox="1"/>
      </cdr:nvSpPr>
      <cdr:spPr>
        <a:xfrm xmlns:a="http://schemas.openxmlformats.org/drawingml/2006/main">
          <a:off x="7714129" y="141007"/>
          <a:ext cx="578224" cy="4706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MX" sz="1100" dirty="0"/>
        </a:p>
      </cdr:txBody>
    </cdr:sp>
  </cdr:relSizeAnchor>
  <cdr:relSizeAnchor xmlns:cdr="http://schemas.openxmlformats.org/drawingml/2006/chartDrawing">
    <cdr:from>
      <cdr:x>0.71697</cdr:x>
      <cdr:y>0.12703</cdr:y>
    </cdr:from>
    <cdr:to>
      <cdr:x>0.78858</cdr:x>
      <cdr:y>0.22997</cdr:y>
    </cdr:to>
    <cdr:sp macro="" textlink="">
      <cdr:nvSpPr>
        <cdr:cNvPr id="9" name="CuadroTexto 8"/>
        <cdr:cNvSpPr txBox="1"/>
      </cdr:nvSpPr>
      <cdr:spPr>
        <a:xfrm xmlns:a="http://schemas.openxmlformats.org/drawingml/2006/main">
          <a:off x="7539342" y="530989"/>
          <a:ext cx="753023" cy="4302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MX" sz="1200" dirty="0"/>
            <a:t>31</a:t>
          </a:r>
        </a:p>
      </cdr:txBody>
    </cdr:sp>
  </cdr:relSizeAnchor>
  <cdr:relSizeAnchor xmlns:cdr="http://schemas.openxmlformats.org/drawingml/2006/chartDrawing">
    <cdr:from>
      <cdr:x>0.80342</cdr:x>
      <cdr:y>0.1785</cdr:y>
    </cdr:from>
    <cdr:to>
      <cdr:x>0.85969</cdr:x>
      <cdr:y>0.25571</cdr:y>
    </cdr:to>
    <cdr:sp macro="" textlink="">
      <cdr:nvSpPr>
        <cdr:cNvPr id="10" name="CuadroTexto 9"/>
        <cdr:cNvSpPr txBox="1"/>
      </cdr:nvSpPr>
      <cdr:spPr>
        <a:xfrm xmlns:a="http://schemas.openxmlformats.org/drawingml/2006/main">
          <a:off x="8448453" y="746127"/>
          <a:ext cx="591713" cy="3227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MX" sz="1200" dirty="0"/>
            <a:t>28</a:t>
          </a:r>
        </a:p>
      </cdr:txBody>
    </cdr:sp>
  </cdr:relSizeAnchor>
  <cdr:relSizeAnchor xmlns:cdr="http://schemas.openxmlformats.org/drawingml/2006/chartDrawing">
    <cdr:from>
      <cdr:x>0.87042</cdr:x>
      <cdr:y>0.46804</cdr:y>
    </cdr:from>
    <cdr:to>
      <cdr:x>0.92796</cdr:x>
      <cdr:y>0.5549</cdr:y>
    </cdr:to>
    <cdr:sp macro="" textlink="">
      <cdr:nvSpPr>
        <cdr:cNvPr id="11" name="CuadroTexto 10"/>
        <cdr:cNvSpPr txBox="1"/>
      </cdr:nvSpPr>
      <cdr:spPr>
        <a:xfrm xmlns:a="http://schemas.openxmlformats.org/drawingml/2006/main">
          <a:off x="9153001" y="1956358"/>
          <a:ext cx="605067" cy="3630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MX" sz="1200" dirty="0"/>
            <a:t>15</a:t>
          </a:r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0.47272</cdr:x>
      <cdr:y>0.30588</cdr:y>
    </cdr:from>
    <cdr:to>
      <cdr:x>0.55699</cdr:x>
      <cdr:y>0.37397</cdr:y>
    </cdr:to>
    <cdr:sp macro="" textlink="">
      <cdr:nvSpPr>
        <cdr:cNvPr id="3" name="CuadroTexto 1"/>
        <cdr:cNvSpPr txBox="1"/>
      </cdr:nvSpPr>
      <cdr:spPr>
        <a:xfrm xmlns:a="http://schemas.openxmlformats.org/drawingml/2006/main">
          <a:off x="4970947" y="1465735"/>
          <a:ext cx="886150" cy="32628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/>
            <a:t>50</a:t>
          </a:r>
          <a:r>
            <a:rPr lang="es-MX" sz="1100" dirty="0"/>
            <a:t> Mujeres</a:t>
          </a:r>
        </a:p>
      </cdr:txBody>
    </cdr:sp>
  </cdr:relSizeAnchor>
  <cdr:relSizeAnchor xmlns:cdr="http://schemas.openxmlformats.org/drawingml/2006/chartDrawing">
    <cdr:from>
      <cdr:x>0.6607</cdr:x>
      <cdr:y>0.57299</cdr:y>
    </cdr:from>
    <cdr:to>
      <cdr:x>0.74114</cdr:x>
      <cdr:y>0.63292</cdr:y>
    </cdr:to>
    <cdr:sp macro="" textlink="">
      <cdr:nvSpPr>
        <cdr:cNvPr id="5" name="CuadroTexto 4"/>
        <cdr:cNvSpPr txBox="1"/>
      </cdr:nvSpPr>
      <cdr:spPr>
        <a:xfrm xmlns:a="http://schemas.openxmlformats.org/drawingml/2006/main">
          <a:off x="6947683" y="2745707"/>
          <a:ext cx="845875" cy="28717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MX" dirty="0"/>
            <a:t>26 </a:t>
          </a:r>
          <a:r>
            <a:rPr lang="es-MX" sz="1100" dirty="0"/>
            <a:t>Mujeres</a:t>
          </a:r>
        </a:p>
      </cdr:txBody>
    </cdr:sp>
  </cdr:relSizeAnchor>
  <cdr:relSizeAnchor xmlns:cdr="http://schemas.openxmlformats.org/drawingml/2006/chartDrawing">
    <cdr:from>
      <cdr:x>0.84868</cdr:x>
      <cdr:y>0.80819</cdr:y>
    </cdr:from>
    <cdr:to>
      <cdr:x>0.92921</cdr:x>
      <cdr:y>0.8569</cdr:y>
    </cdr:to>
    <cdr:sp macro="" textlink="">
      <cdr:nvSpPr>
        <cdr:cNvPr id="6" name="CuadroTexto 5"/>
        <cdr:cNvSpPr txBox="1"/>
      </cdr:nvSpPr>
      <cdr:spPr>
        <a:xfrm xmlns:a="http://schemas.openxmlformats.org/drawingml/2006/main">
          <a:off x="8924392" y="3872757"/>
          <a:ext cx="846822" cy="23341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MX" dirty="0"/>
            <a:t>24 </a:t>
          </a:r>
          <a:r>
            <a:rPr lang="es-MX" sz="1100" dirty="0"/>
            <a:t>Mujeres</a:t>
          </a:r>
        </a:p>
      </cdr:txBody>
    </cdr:sp>
  </cdr:relSizeAnchor>
  <cdr:relSizeAnchor xmlns:cdr="http://schemas.openxmlformats.org/drawingml/2006/chartDrawing">
    <cdr:from>
      <cdr:x>0.28425</cdr:x>
      <cdr:y>0.22637</cdr:y>
    </cdr:from>
    <cdr:to>
      <cdr:x>0.36658</cdr:x>
      <cdr:y>0.30587</cdr:y>
    </cdr:to>
    <cdr:sp macro="" textlink="">
      <cdr:nvSpPr>
        <cdr:cNvPr id="7" name="CuadroTexto 1"/>
        <cdr:cNvSpPr txBox="1"/>
      </cdr:nvSpPr>
      <cdr:spPr>
        <a:xfrm xmlns:a="http://schemas.openxmlformats.org/drawingml/2006/main">
          <a:off x="2989084" y="1084764"/>
          <a:ext cx="865750" cy="38095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/>
            <a:t>57</a:t>
          </a:r>
        </a:p>
        <a:p xmlns:a="http://schemas.openxmlformats.org/drawingml/2006/main">
          <a:pPr algn="ctr"/>
          <a:r>
            <a:rPr lang="es-MX" dirty="0"/>
            <a:t> </a:t>
          </a:r>
          <a:r>
            <a:rPr lang="es-MX" sz="1100" dirty="0"/>
            <a:t>Mujeres</a:t>
          </a:r>
        </a:p>
      </cdr:txBody>
    </cdr:sp>
  </cdr:relSizeAnchor>
  <cdr:relSizeAnchor xmlns:cdr="http://schemas.openxmlformats.org/drawingml/2006/chartDrawing">
    <cdr:from>
      <cdr:x>0.09895</cdr:x>
      <cdr:y>0.10664</cdr:y>
    </cdr:from>
    <cdr:to>
      <cdr:x>0.18244</cdr:x>
      <cdr:y>0.1824</cdr:y>
    </cdr:to>
    <cdr:sp macro="" textlink="">
      <cdr:nvSpPr>
        <cdr:cNvPr id="8" name="CuadroTexto 1"/>
        <cdr:cNvSpPr txBox="1"/>
      </cdr:nvSpPr>
      <cdr:spPr>
        <a:xfrm xmlns:a="http://schemas.openxmlformats.org/drawingml/2006/main">
          <a:off x="1040520" y="510987"/>
          <a:ext cx="877928" cy="3630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/>
            <a:t>69</a:t>
          </a:r>
        </a:p>
        <a:p xmlns:a="http://schemas.openxmlformats.org/drawingml/2006/main">
          <a:pPr algn="ctr"/>
          <a:r>
            <a:rPr lang="es-MX" dirty="0"/>
            <a:t>Mujeres</a:t>
          </a:r>
          <a:endParaRPr lang="es-MX" sz="1100" dirty="0"/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0.12361</cdr:x>
      <cdr:y>0.43647</cdr:y>
    </cdr:from>
    <cdr:to>
      <cdr:x>0.19139</cdr:x>
      <cdr:y>0.53536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1299882" y="1899211"/>
          <a:ext cx="712694" cy="4303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MX" sz="1100" dirty="0" smtClean="0"/>
            <a:t>175</a:t>
          </a:r>
        </a:p>
        <a:p xmlns:a="http://schemas.openxmlformats.org/drawingml/2006/main">
          <a:pPr algn="ctr"/>
          <a:r>
            <a:rPr lang="es-MX" dirty="0" smtClean="0"/>
            <a:t>MUJERES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0.4443</cdr:x>
      <cdr:y>0.29362</cdr:y>
    </cdr:from>
    <cdr:to>
      <cdr:x>0.51208</cdr:x>
      <cdr:y>0.39251</cdr:y>
    </cdr:to>
    <cdr:sp macro="" textlink="">
      <cdr:nvSpPr>
        <cdr:cNvPr id="3" name="CuadroTexto 1"/>
        <cdr:cNvSpPr txBox="1"/>
      </cdr:nvSpPr>
      <cdr:spPr>
        <a:xfrm xmlns:a="http://schemas.openxmlformats.org/drawingml/2006/main">
          <a:off x="4672105" y="1277658"/>
          <a:ext cx="712694" cy="4303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265</a:t>
          </a:r>
          <a:endParaRPr lang="es-MX" sz="1100" dirty="0" smtClean="0"/>
        </a:p>
        <a:p xmlns:a="http://schemas.openxmlformats.org/drawingml/2006/main">
          <a:pPr algn="ctr"/>
          <a:r>
            <a:rPr lang="es-MX" dirty="0" smtClean="0"/>
            <a:t>MUJERES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0.74964</cdr:x>
      <cdr:y>0.00346</cdr:y>
    </cdr:from>
    <cdr:to>
      <cdr:x>0.81742</cdr:x>
      <cdr:y>0.10235</cdr:y>
    </cdr:to>
    <cdr:sp macro="" textlink="">
      <cdr:nvSpPr>
        <cdr:cNvPr id="4" name="CuadroTexto 1"/>
        <cdr:cNvSpPr txBox="1"/>
      </cdr:nvSpPr>
      <cdr:spPr>
        <a:xfrm xmlns:a="http://schemas.openxmlformats.org/drawingml/2006/main">
          <a:off x="7882964" y="15035"/>
          <a:ext cx="712694" cy="4303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461</a:t>
          </a:r>
          <a:endParaRPr lang="es-MX" sz="1100" dirty="0" smtClean="0"/>
        </a:p>
        <a:p xmlns:a="http://schemas.openxmlformats.org/drawingml/2006/main">
          <a:pPr algn="ctr"/>
          <a:r>
            <a:rPr lang="es-MX" dirty="0" smtClean="0"/>
            <a:t>MUJERES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0.20801</cdr:x>
      <cdr:y>0.72696</cdr:y>
    </cdr:from>
    <cdr:to>
      <cdr:x>0.28602</cdr:x>
      <cdr:y>0.8413</cdr:y>
    </cdr:to>
    <cdr:sp macro="" textlink="">
      <cdr:nvSpPr>
        <cdr:cNvPr id="5" name="CuadroTexto 4"/>
        <cdr:cNvSpPr txBox="1"/>
      </cdr:nvSpPr>
      <cdr:spPr>
        <a:xfrm xmlns:a="http://schemas.openxmlformats.org/drawingml/2006/main">
          <a:off x="2187388" y="3163234"/>
          <a:ext cx="820271" cy="4975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MX" sz="1100" dirty="0" smtClean="0"/>
            <a:t>0</a:t>
          </a:r>
        </a:p>
        <a:p xmlns:a="http://schemas.openxmlformats.org/drawingml/2006/main">
          <a:pPr algn="ctr"/>
          <a:r>
            <a:rPr lang="es-MX" dirty="0" smtClean="0"/>
            <a:t>HOMBRES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0.52487</cdr:x>
      <cdr:y>0.64283</cdr:y>
    </cdr:from>
    <cdr:to>
      <cdr:x>0.60287</cdr:x>
      <cdr:y>0.72936</cdr:y>
    </cdr:to>
    <cdr:sp macro="" textlink="">
      <cdr:nvSpPr>
        <cdr:cNvPr id="6" name="CuadroTexto 1"/>
        <cdr:cNvSpPr txBox="1"/>
      </cdr:nvSpPr>
      <cdr:spPr>
        <a:xfrm xmlns:a="http://schemas.openxmlformats.org/drawingml/2006/main">
          <a:off x="5519271" y="2797175"/>
          <a:ext cx="820271" cy="3765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52</a:t>
          </a:r>
          <a:endParaRPr lang="es-MX" sz="1100" dirty="0" smtClean="0"/>
        </a:p>
        <a:p xmlns:a="http://schemas.openxmlformats.org/drawingml/2006/main">
          <a:pPr algn="ctr"/>
          <a:r>
            <a:rPr lang="es-MX" dirty="0" smtClean="0"/>
            <a:t>HOMBRES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0.8366</cdr:x>
      <cdr:y>0.59888</cdr:y>
    </cdr:from>
    <cdr:to>
      <cdr:x>0.91461</cdr:x>
      <cdr:y>0.68541</cdr:y>
    </cdr:to>
    <cdr:sp macro="" textlink="">
      <cdr:nvSpPr>
        <cdr:cNvPr id="7" name="CuadroTexto 1"/>
        <cdr:cNvSpPr txBox="1"/>
      </cdr:nvSpPr>
      <cdr:spPr>
        <a:xfrm xmlns:a="http://schemas.openxmlformats.org/drawingml/2006/main">
          <a:off x="8797365" y="2605927"/>
          <a:ext cx="820271" cy="3765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74</a:t>
          </a:r>
          <a:endParaRPr lang="es-MX" sz="1100" dirty="0" smtClean="0"/>
        </a:p>
        <a:p xmlns:a="http://schemas.openxmlformats.org/drawingml/2006/main">
          <a:pPr algn="ctr"/>
          <a:r>
            <a:rPr lang="es-MX" dirty="0" smtClean="0"/>
            <a:t>HOMBRES</a:t>
          </a:r>
          <a:endParaRPr lang="es-MX" sz="1100" dirty="0"/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0.12785</cdr:x>
      <cdr:y>0.80422</cdr:y>
    </cdr:from>
    <cdr:to>
      <cdr:x>0.19563</cdr:x>
      <cdr:y>0.90311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1344385" y="3499428"/>
          <a:ext cx="712748" cy="430304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MX" dirty="0"/>
            <a:t>2</a:t>
          </a:r>
          <a:endParaRPr lang="es-MX" sz="1100" dirty="0"/>
        </a:p>
        <a:p xmlns:a="http://schemas.openxmlformats.org/drawingml/2006/main">
          <a:pPr algn="ctr"/>
          <a:r>
            <a:rPr lang="es-MX" dirty="0"/>
            <a:t>MUJERES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0.43435</cdr:x>
      <cdr:y>0.36353</cdr:y>
    </cdr:from>
    <cdr:to>
      <cdr:x>0.50213</cdr:x>
      <cdr:y>0.46242</cdr:y>
    </cdr:to>
    <cdr:sp macro="" textlink="">
      <cdr:nvSpPr>
        <cdr:cNvPr id="3" name="CuadroTexto 1"/>
        <cdr:cNvSpPr txBox="1"/>
      </cdr:nvSpPr>
      <cdr:spPr>
        <a:xfrm xmlns:a="http://schemas.openxmlformats.org/drawingml/2006/main">
          <a:off x="4567465" y="1581824"/>
          <a:ext cx="712747" cy="430304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347</a:t>
          </a:r>
          <a:endParaRPr lang="es-MX" sz="1100" dirty="0"/>
        </a:p>
        <a:p xmlns:a="http://schemas.openxmlformats.org/drawingml/2006/main">
          <a:pPr algn="ctr"/>
          <a:r>
            <a:rPr lang="es-MX" dirty="0"/>
            <a:t>MUJERES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0.74964</cdr:x>
      <cdr:y>0.0537</cdr:y>
    </cdr:from>
    <cdr:to>
      <cdr:x>0.81742</cdr:x>
      <cdr:y>0.15259</cdr:y>
    </cdr:to>
    <cdr:sp macro="" textlink="">
      <cdr:nvSpPr>
        <cdr:cNvPr id="4" name="CuadroTexto 1"/>
        <cdr:cNvSpPr txBox="1"/>
      </cdr:nvSpPr>
      <cdr:spPr>
        <a:xfrm xmlns:a="http://schemas.openxmlformats.org/drawingml/2006/main">
          <a:off x="7882914" y="233662"/>
          <a:ext cx="712748" cy="430303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590</a:t>
          </a:r>
          <a:endParaRPr lang="es-MX" sz="1100" dirty="0"/>
        </a:p>
        <a:p xmlns:a="http://schemas.openxmlformats.org/drawingml/2006/main">
          <a:pPr algn="ctr"/>
          <a:r>
            <a:rPr lang="es-MX" dirty="0"/>
            <a:t>MUJERES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0.20737</cdr:x>
      <cdr:y>0.48076</cdr:y>
    </cdr:from>
    <cdr:to>
      <cdr:x>0.28538</cdr:x>
      <cdr:y>0.5951</cdr:y>
    </cdr:to>
    <cdr:sp macro="" textlink="">
      <cdr:nvSpPr>
        <cdr:cNvPr id="5" name="CuadroTexto 4"/>
        <cdr:cNvSpPr txBox="1"/>
      </cdr:nvSpPr>
      <cdr:spPr>
        <a:xfrm xmlns:a="http://schemas.openxmlformats.org/drawingml/2006/main">
          <a:off x="2180640" y="2091943"/>
          <a:ext cx="820322" cy="49753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MX" dirty="0" smtClean="0"/>
            <a:t>239</a:t>
          </a:r>
          <a:endParaRPr lang="es-MX" sz="1100" dirty="0"/>
        </a:p>
        <a:p xmlns:a="http://schemas.openxmlformats.org/drawingml/2006/main">
          <a:pPr algn="ctr"/>
          <a:r>
            <a:rPr lang="es-MX" dirty="0"/>
            <a:t>HOMBRES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0.51969</cdr:x>
      <cdr:y>0.73039</cdr:y>
    </cdr:from>
    <cdr:to>
      <cdr:x>0.59769</cdr:x>
      <cdr:y>0.81692</cdr:y>
    </cdr:to>
    <cdr:sp macro="" textlink="">
      <cdr:nvSpPr>
        <cdr:cNvPr id="6" name="CuadroTexto 1"/>
        <cdr:cNvSpPr txBox="1"/>
      </cdr:nvSpPr>
      <cdr:spPr>
        <a:xfrm xmlns:a="http://schemas.openxmlformats.org/drawingml/2006/main">
          <a:off x="5464895" y="3178171"/>
          <a:ext cx="820217" cy="37652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59</a:t>
          </a:r>
          <a:endParaRPr lang="es-MX" sz="1100" dirty="0"/>
        </a:p>
        <a:p xmlns:a="http://schemas.openxmlformats.org/drawingml/2006/main">
          <a:pPr algn="ctr"/>
          <a:r>
            <a:rPr lang="es-MX" dirty="0"/>
            <a:t>HOMBRES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0.83246</cdr:x>
      <cdr:y>0.53884</cdr:y>
    </cdr:from>
    <cdr:to>
      <cdr:x>0.91047</cdr:x>
      <cdr:y>0.62537</cdr:y>
    </cdr:to>
    <cdr:sp macro="" textlink="">
      <cdr:nvSpPr>
        <cdr:cNvPr id="7" name="CuadroTexto 1"/>
        <cdr:cNvSpPr txBox="1"/>
      </cdr:nvSpPr>
      <cdr:spPr>
        <a:xfrm xmlns:a="http://schemas.openxmlformats.org/drawingml/2006/main">
          <a:off x="8753808" y="2344673"/>
          <a:ext cx="820322" cy="37652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 smtClean="0"/>
            <a:t>207</a:t>
          </a:r>
        </a:p>
        <a:p xmlns:a="http://schemas.openxmlformats.org/drawingml/2006/main">
          <a:pPr algn="ctr"/>
          <a:r>
            <a:rPr lang="es-MX" dirty="0" smtClean="0"/>
            <a:t>HOMBRES</a:t>
          </a:r>
          <a:endParaRPr lang="es-MX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0.16146</cdr:x>
      <cdr:y>0.34198</cdr:y>
    </cdr:from>
    <cdr:to>
      <cdr:x>0.2903</cdr:x>
      <cdr:y>0.44425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1239010" y="1680880"/>
          <a:ext cx="988691" cy="5026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MX" sz="1100" b="1" dirty="0"/>
            <a:t>2,335</a:t>
          </a:r>
        </a:p>
        <a:p xmlns:a="http://schemas.openxmlformats.org/drawingml/2006/main">
          <a:pPr algn="ctr"/>
          <a:r>
            <a:rPr lang="es-MX" b="1" dirty="0"/>
            <a:t>Atenciones</a:t>
          </a:r>
          <a:endParaRPr lang="es-MX" sz="1100" b="1" dirty="0"/>
        </a:p>
      </cdr:txBody>
    </cdr:sp>
  </cdr:relSizeAnchor>
  <cdr:relSizeAnchor xmlns:cdr="http://schemas.openxmlformats.org/drawingml/2006/chartDrawing">
    <cdr:from>
      <cdr:x>0.45961</cdr:x>
      <cdr:y>0.17117</cdr:y>
    </cdr:from>
    <cdr:to>
      <cdr:x>0.59844</cdr:x>
      <cdr:y>0.26726</cdr:y>
    </cdr:to>
    <cdr:sp macro="" textlink="">
      <cdr:nvSpPr>
        <cdr:cNvPr id="3" name="CuadroTexto 1"/>
        <cdr:cNvSpPr txBox="1"/>
      </cdr:nvSpPr>
      <cdr:spPr>
        <a:xfrm xmlns:a="http://schemas.openxmlformats.org/drawingml/2006/main">
          <a:off x="3526950" y="841312"/>
          <a:ext cx="1065352" cy="4722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b="1" dirty="0"/>
            <a:t>3,201</a:t>
          </a:r>
          <a:endParaRPr lang="es-MX" sz="1100" b="1" dirty="0"/>
        </a:p>
        <a:p xmlns:a="http://schemas.openxmlformats.org/drawingml/2006/main">
          <a:pPr algn="ctr"/>
          <a:r>
            <a:rPr lang="es-MX" b="1" dirty="0"/>
            <a:t>Atenciones</a:t>
          </a:r>
          <a:endParaRPr lang="es-MX" sz="1100" b="1" dirty="0"/>
        </a:p>
      </cdr:txBody>
    </cdr:sp>
  </cdr:relSizeAnchor>
  <cdr:relSizeAnchor xmlns:cdr="http://schemas.openxmlformats.org/drawingml/2006/chartDrawing">
    <cdr:from>
      <cdr:x>0.76115</cdr:x>
      <cdr:y>0</cdr:y>
    </cdr:from>
    <cdr:to>
      <cdr:x>0.89998</cdr:x>
      <cdr:y>0.10816</cdr:y>
    </cdr:to>
    <cdr:sp macro="" textlink="">
      <cdr:nvSpPr>
        <cdr:cNvPr id="4" name="CuadroTexto 1"/>
        <cdr:cNvSpPr txBox="1"/>
      </cdr:nvSpPr>
      <cdr:spPr>
        <a:xfrm xmlns:a="http://schemas.openxmlformats.org/drawingml/2006/main">
          <a:off x="5840926" y="-1572025"/>
          <a:ext cx="1065352" cy="5316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b="1" dirty="0" smtClean="0"/>
            <a:t>4,227</a:t>
          </a:r>
          <a:endParaRPr lang="es-MX" sz="1100" b="1" dirty="0"/>
        </a:p>
        <a:p xmlns:a="http://schemas.openxmlformats.org/drawingml/2006/main">
          <a:pPr algn="ctr"/>
          <a:r>
            <a:rPr lang="es-MX" b="1" dirty="0"/>
            <a:t>Atenciones</a:t>
          </a:r>
          <a:endParaRPr lang="es-MX" sz="1100" b="1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0.06277</cdr:x>
      <cdr:y>0.54026</cdr:y>
    </cdr:from>
    <cdr:to>
      <cdr:x>0.11154</cdr:x>
      <cdr:y>0.58817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660095" y="2350857"/>
          <a:ext cx="512776" cy="2084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MX" sz="1100" dirty="0" smtClean="0"/>
            <a:t> 458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0.10049</cdr:x>
      <cdr:y>0.50334</cdr:y>
    </cdr:from>
    <cdr:to>
      <cdr:x>0.14769</cdr:x>
      <cdr:y>0.56422</cdr:y>
    </cdr:to>
    <cdr:sp macro="" textlink="">
      <cdr:nvSpPr>
        <cdr:cNvPr id="3" name="CuadroTexto 1"/>
        <cdr:cNvSpPr txBox="1"/>
      </cdr:nvSpPr>
      <cdr:spPr>
        <a:xfrm xmlns:a="http://schemas.openxmlformats.org/drawingml/2006/main">
          <a:off x="1056701" y="2190212"/>
          <a:ext cx="496327" cy="2648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dirty="0" smtClean="0"/>
            <a:t>553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0.18944</cdr:x>
      <cdr:y>0.69014</cdr:y>
    </cdr:from>
    <cdr:to>
      <cdr:x>0.22912</cdr:x>
      <cdr:y>0.75101</cdr:y>
    </cdr:to>
    <cdr:sp macro="" textlink="">
      <cdr:nvSpPr>
        <cdr:cNvPr id="4" name="CuadroTexto 1"/>
        <cdr:cNvSpPr txBox="1"/>
      </cdr:nvSpPr>
      <cdr:spPr>
        <a:xfrm xmlns:a="http://schemas.openxmlformats.org/drawingml/2006/main">
          <a:off x="1992085" y="3003012"/>
          <a:ext cx="417286" cy="2648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dirty="0" smtClean="0"/>
            <a:t>70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0.21696</cdr:x>
      <cdr:y>0.67176</cdr:y>
    </cdr:from>
    <cdr:to>
      <cdr:x>0.25664</cdr:x>
      <cdr:y>0.73263</cdr:y>
    </cdr:to>
    <cdr:sp macro="" textlink="">
      <cdr:nvSpPr>
        <cdr:cNvPr id="5" name="CuadroTexto 1"/>
        <cdr:cNvSpPr txBox="1"/>
      </cdr:nvSpPr>
      <cdr:spPr>
        <a:xfrm xmlns:a="http://schemas.openxmlformats.org/drawingml/2006/main">
          <a:off x="2281453" y="2923052"/>
          <a:ext cx="417286" cy="2648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dirty="0" smtClean="0"/>
            <a:t>121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0.30154</cdr:x>
      <cdr:y>0.64469</cdr:y>
    </cdr:from>
    <cdr:to>
      <cdr:x>0.34088</cdr:x>
      <cdr:y>0.70223</cdr:y>
    </cdr:to>
    <cdr:sp macro="" textlink="">
      <cdr:nvSpPr>
        <cdr:cNvPr id="6" name="CuadroTexto 1"/>
        <cdr:cNvSpPr txBox="1"/>
      </cdr:nvSpPr>
      <cdr:spPr>
        <a:xfrm xmlns:a="http://schemas.openxmlformats.org/drawingml/2006/main">
          <a:off x="3170890" y="2805255"/>
          <a:ext cx="413657" cy="2503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dirty="0" smtClean="0"/>
            <a:t>183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0.3354</cdr:x>
      <cdr:y>0.63359</cdr:y>
    </cdr:from>
    <cdr:to>
      <cdr:x>0.37873</cdr:x>
      <cdr:y>0.69113</cdr:y>
    </cdr:to>
    <cdr:sp macro="" textlink="">
      <cdr:nvSpPr>
        <cdr:cNvPr id="7" name="CuadroTexto 1"/>
        <cdr:cNvSpPr txBox="1"/>
      </cdr:nvSpPr>
      <cdr:spPr>
        <a:xfrm xmlns:a="http://schemas.openxmlformats.org/drawingml/2006/main">
          <a:off x="3526971" y="2756958"/>
          <a:ext cx="455649" cy="2503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100" dirty="0" smtClean="0"/>
            <a:t>218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0.4176</cdr:x>
      <cdr:y>0.50668</cdr:y>
    </cdr:from>
    <cdr:to>
      <cdr:x>0.46094</cdr:x>
      <cdr:y>0.56422</cdr:y>
    </cdr:to>
    <cdr:sp macro="" textlink="">
      <cdr:nvSpPr>
        <cdr:cNvPr id="8" name="CuadroTexto 1"/>
        <cdr:cNvSpPr txBox="1"/>
      </cdr:nvSpPr>
      <cdr:spPr>
        <a:xfrm xmlns:a="http://schemas.openxmlformats.org/drawingml/2006/main">
          <a:off x="4391360" y="2204726"/>
          <a:ext cx="455649" cy="2503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100" dirty="0" smtClean="0"/>
            <a:t>518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0.45178</cdr:x>
      <cdr:y>0.47791</cdr:y>
    </cdr:from>
    <cdr:to>
      <cdr:x>0.49511</cdr:x>
      <cdr:y>0.53545</cdr:y>
    </cdr:to>
    <cdr:sp macro="" textlink="">
      <cdr:nvSpPr>
        <cdr:cNvPr id="9" name="CuadroTexto 1"/>
        <cdr:cNvSpPr txBox="1"/>
      </cdr:nvSpPr>
      <cdr:spPr>
        <a:xfrm xmlns:a="http://schemas.openxmlformats.org/drawingml/2006/main">
          <a:off x="4750770" y="2079541"/>
          <a:ext cx="455649" cy="2503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100" dirty="0" smtClean="0"/>
            <a:t>566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0.53473</cdr:x>
      <cdr:y>0.64633</cdr:y>
    </cdr:from>
    <cdr:to>
      <cdr:x>0.57806</cdr:x>
      <cdr:y>0.70387</cdr:y>
    </cdr:to>
    <cdr:sp macro="" textlink="">
      <cdr:nvSpPr>
        <cdr:cNvPr id="10" name="CuadroTexto 1"/>
        <cdr:cNvSpPr txBox="1"/>
      </cdr:nvSpPr>
      <cdr:spPr>
        <a:xfrm xmlns:a="http://schemas.openxmlformats.org/drawingml/2006/main">
          <a:off x="5622985" y="2812409"/>
          <a:ext cx="455649" cy="2503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100" dirty="0" smtClean="0"/>
            <a:t>196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0.56854</cdr:x>
      <cdr:y>0.64876</cdr:y>
    </cdr:from>
    <cdr:to>
      <cdr:x>0.61188</cdr:x>
      <cdr:y>0.70629</cdr:y>
    </cdr:to>
    <cdr:sp macro="" textlink="">
      <cdr:nvSpPr>
        <cdr:cNvPr id="11" name="CuadroTexto 1"/>
        <cdr:cNvSpPr txBox="1"/>
      </cdr:nvSpPr>
      <cdr:spPr>
        <a:xfrm xmlns:a="http://schemas.openxmlformats.org/drawingml/2006/main">
          <a:off x="5978584" y="2822953"/>
          <a:ext cx="455649" cy="2503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100" dirty="0" smtClean="0"/>
            <a:t>203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0.65313</cdr:x>
      <cdr:y>0.44104</cdr:y>
    </cdr:from>
    <cdr:to>
      <cdr:x>0.69251</cdr:x>
      <cdr:y>0.49857</cdr:y>
    </cdr:to>
    <cdr:sp macro="" textlink="">
      <cdr:nvSpPr>
        <cdr:cNvPr id="12" name="CuadroTexto 1"/>
        <cdr:cNvSpPr txBox="1"/>
      </cdr:nvSpPr>
      <cdr:spPr>
        <a:xfrm xmlns:a="http://schemas.openxmlformats.org/drawingml/2006/main">
          <a:off x="6868065" y="1919097"/>
          <a:ext cx="414068" cy="2503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100" dirty="0" smtClean="0"/>
            <a:t>707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0.68376</cdr:x>
      <cdr:y>0.29411</cdr:y>
    </cdr:from>
    <cdr:to>
      <cdr:x>0.73407</cdr:x>
      <cdr:y>0.35165</cdr:y>
    </cdr:to>
    <cdr:sp macro="" textlink="">
      <cdr:nvSpPr>
        <cdr:cNvPr id="13" name="CuadroTexto 1"/>
        <cdr:cNvSpPr txBox="1"/>
      </cdr:nvSpPr>
      <cdr:spPr>
        <a:xfrm xmlns:a="http://schemas.openxmlformats.org/drawingml/2006/main">
          <a:off x="7190115" y="1279783"/>
          <a:ext cx="529088" cy="2503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100" dirty="0" smtClean="0"/>
            <a:t>1,027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0.76689</cdr:x>
      <cdr:y>0.6232</cdr:y>
    </cdr:from>
    <cdr:to>
      <cdr:x>0.8124</cdr:x>
      <cdr:y>0.68074</cdr:y>
    </cdr:to>
    <cdr:sp macro="" textlink="">
      <cdr:nvSpPr>
        <cdr:cNvPr id="14" name="CuadroTexto 1"/>
        <cdr:cNvSpPr txBox="1"/>
      </cdr:nvSpPr>
      <cdr:spPr>
        <a:xfrm xmlns:a="http://schemas.openxmlformats.org/drawingml/2006/main">
          <a:off x="8064261" y="2711767"/>
          <a:ext cx="478652" cy="2503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100" dirty="0" smtClean="0"/>
            <a:t> 261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0.80672</cdr:x>
      <cdr:y>0.69314</cdr:y>
    </cdr:from>
    <cdr:to>
      <cdr:x>0.85005</cdr:x>
      <cdr:y>0.75068</cdr:y>
    </cdr:to>
    <cdr:sp macro="" textlink="">
      <cdr:nvSpPr>
        <cdr:cNvPr id="15" name="CuadroTexto 1"/>
        <cdr:cNvSpPr txBox="1"/>
      </cdr:nvSpPr>
      <cdr:spPr>
        <a:xfrm xmlns:a="http://schemas.openxmlformats.org/drawingml/2006/main">
          <a:off x="8483189" y="3016094"/>
          <a:ext cx="455649" cy="2503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100" dirty="0" smtClean="0"/>
            <a:t>95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0.8822</cdr:x>
      <cdr:y>0.39566</cdr:y>
    </cdr:from>
    <cdr:to>
      <cdr:x>0.93251</cdr:x>
      <cdr:y>0.4532</cdr:y>
    </cdr:to>
    <cdr:sp macro="" textlink="">
      <cdr:nvSpPr>
        <cdr:cNvPr id="16" name="CuadroTexto 1"/>
        <cdr:cNvSpPr txBox="1"/>
      </cdr:nvSpPr>
      <cdr:spPr>
        <a:xfrm xmlns:a="http://schemas.openxmlformats.org/drawingml/2006/main">
          <a:off x="9276818" y="1721648"/>
          <a:ext cx="529088" cy="2503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dirty="0"/>
            <a:t> </a:t>
          </a:r>
          <a:r>
            <a:rPr lang="es-MX" dirty="0" smtClean="0"/>
            <a:t> </a:t>
          </a:r>
          <a:r>
            <a:rPr lang="es-MX" sz="1100" dirty="0" smtClean="0"/>
            <a:t>808</a:t>
          </a:r>
          <a:endParaRPr lang="es-MX" sz="1100" dirty="0"/>
        </a:p>
      </cdr:txBody>
    </cdr:sp>
  </cdr:relSizeAnchor>
  <cdr:relSizeAnchor xmlns:cdr="http://schemas.openxmlformats.org/drawingml/2006/chartDrawing">
    <cdr:from>
      <cdr:x>0.91555</cdr:x>
      <cdr:y>0.12108</cdr:y>
    </cdr:from>
    <cdr:to>
      <cdr:x>0.96586</cdr:x>
      <cdr:y>0.17862</cdr:y>
    </cdr:to>
    <cdr:sp macro="" textlink="">
      <cdr:nvSpPr>
        <cdr:cNvPr id="17" name="CuadroTexto 1"/>
        <cdr:cNvSpPr txBox="1"/>
      </cdr:nvSpPr>
      <cdr:spPr>
        <a:xfrm xmlns:a="http://schemas.openxmlformats.org/drawingml/2006/main">
          <a:off x="9627557" y="526871"/>
          <a:ext cx="529088" cy="2503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100" dirty="0" smtClean="0"/>
            <a:t>1,444</a:t>
          </a:r>
          <a:endParaRPr lang="es-MX" sz="11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0.24638</cdr:x>
      <cdr:y>0.40062</cdr:y>
    </cdr:from>
    <cdr:to>
      <cdr:x>0.34472</cdr:x>
      <cdr:y>0.48294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2590800" y="1589314"/>
          <a:ext cx="1034143" cy="3265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MX" sz="1600" dirty="0"/>
            <a:t>33.6%</a:t>
          </a:r>
        </a:p>
      </cdr:txBody>
    </cdr:sp>
  </cdr:relSizeAnchor>
  <cdr:relSizeAnchor xmlns:cdr="http://schemas.openxmlformats.org/drawingml/2006/chartDrawing">
    <cdr:from>
      <cdr:x>0.7098</cdr:x>
      <cdr:y>0.05997</cdr:y>
    </cdr:from>
    <cdr:to>
      <cdr:x>0.81263</cdr:x>
      <cdr:y>0.14229</cdr:y>
    </cdr:to>
    <cdr:sp macro="" textlink="">
      <cdr:nvSpPr>
        <cdr:cNvPr id="3" name="CuadroTexto 1"/>
        <cdr:cNvSpPr txBox="1"/>
      </cdr:nvSpPr>
      <cdr:spPr>
        <a:xfrm xmlns:a="http://schemas.openxmlformats.org/drawingml/2006/main">
          <a:off x="7463973" y="237894"/>
          <a:ext cx="1081319" cy="3265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1600" dirty="0"/>
            <a:t>66.4%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0.11788</cdr:x>
      <cdr:y>0.16811</cdr:y>
    </cdr:from>
    <cdr:to>
      <cdr:x>0.14941</cdr:x>
      <cdr:y>0.20524</cdr:y>
    </cdr:to>
    <cdr:sp macro="" textlink="">
      <cdr:nvSpPr>
        <cdr:cNvPr id="3" name="CuadroTexto 2"/>
        <cdr:cNvSpPr txBox="1"/>
      </cdr:nvSpPr>
      <cdr:spPr>
        <a:xfrm xmlns:a="http://schemas.openxmlformats.org/drawingml/2006/main">
          <a:off x="1228885" y="976875"/>
          <a:ext cx="328773" cy="2157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MX" sz="1050" dirty="0"/>
            <a:t>32</a:t>
          </a:r>
        </a:p>
      </cdr:txBody>
    </cdr:sp>
  </cdr:relSizeAnchor>
  <cdr:relSizeAnchor xmlns:cdr="http://schemas.openxmlformats.org/drawingml/2006/chartDrawing">
    <cdr:from>
      <cdr:x>0.1395</cdr:x>
      <cdr:y>0.2741</cdr:y>
    </cdr:from>
    <cdr:to>
      <cdr:x>0.17504</cdr:x>
      <cdr:y>0.30426</cdr:y>
    </cdr:to>
    <cdr:sp macro="" textlink="">
      <cdr:nvSpPr>
        <cdr:cNvPr id="4" name="CuadroTexto 1"/>
        <cdr:cNvSpPr txBox="1"/>
      </cdr:nvSpPr>
      <cdr:spPr>
        <a:xfrm xmlns:a="http://schemas.openxmlformats.org/drawingml/2006/main">
          <a:off x="1454346" y="1592754"/>
          <a:ext cx="370440" cy="1752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050" dirty="0"/>
            <a:t>16</a:t>
          </a:r>
        </a:p>
      </cdr:txBody>
    </cdr:sp>
  </cdr:relSizeAnchor>
  <cdr:relSizeAnchor xmlns:cdr="http://schemas.openxmlformats.org/drawingml/2006/chartDrawing">
    <cdr:from>
      <cdr:x>0.1602</cdr:x>
      <cdr:y>0.31477</cdr:y>
    </cdr:from>
    <cdr:to>
      <cdr:x>0.19174</cdr:x>
      <cdr:y>0.3519</cdr:y>
    </cdr:to>
    <cdr:sp macro="" textlink="">
      <cdr:nvSpPr>
        <cdr:cNvPr id="5" name="CuadroTexto 1"/>
        <cdr:cNvSpPr txBox="1"/>
      </cdr:nvSpPr>
      <cdr:spPr>
        <a:xfrm xmlns:a="http://schemas.openxmlformats.org/drawingml/2006/main">
          <a:off x="1670103" y="1829060"/>
          <a:ext cx="328773" cy="2157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050" dirty="0"/>
            <a:t>11</a:t>
          </a:r>
        </a:p>
      </cdr:txBody>
    </cdr:sp>
  </cdr:relSizeAnchor>
  <cdr:relSizeAnchor xmlns:cdr="http://schemas.openxmlformats.org/drawingml/2006/chartDrawing">
    <cdr:from>
      <cdr:x>0.18184</cdr:x>
      <cdr:y>0.31657</cdr:y>
    </cdr:from>
    <cdr:to>
      <cdr:x>0.21338</cdr:x>
      <cdr:y>0.3537</cdr:y>
    </cdr:to>
    <cdr:sp macro="" textlink="">
      <cdr:nvSpPr>
        <cdr:cNvPr id="6" name="CuadroTexto 1"/>
        <cdr:cNvSpPr txBox="1"/>
      </cdr:nvSpPr>
      <cdr:spPr>
        <a:xfrm xmlns:a="http://schemas.openxmlformats.org/drawingml/2006/main">
          <a:off x="1895714" y="1839519"/>
          <a:ext cx="328773" cy="2157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050" dirty="0"/>
            <a:t>10</a:t>
          </a:r>
        </a:p>
      </cdr:txBody>
    </cdr:sp>
  </cdr:relSizeAnchor>
  <cdr:relSizeAnchor xmlns:cdr="http://schemas.openxmlformats.org/drawingml/2006/chartDrawing">
    <cdr:from>
      <cdr:x>0.20764</cdr:x>
      <cdr:y>0.31888</cdr:y>
    </cdr:from>
    <cdr:to>
      <cdr:x>0.23918</cdr:x>
      <cdr:y>0.35601</cdr:y>
    </cdr:to>
    <cdr:sp macro="" textlink="">
      <cdr:nvSpPr>
        <cdr:cNvPr id="7" name="CuadroTexto 1"/>
        <cdr:cNvSpPr txBox="1"/>
      </cdr:nvSpPr>
      <cdr:spPr>
        <a:xfrm xmlns:a="http://schemas.openxmlformats.org/drawingml/2006/main">
          <a:off x="2164655" y="1852965"/>
          <a:ext cx="328773" cy="2157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050" dirty="0"/>
            <a:t>9</a:t>
          </a:r>
        </a:p>
      </cdr:txBody>
    </cdr:sp>
  </cdr:relSizeAnchor>
  <cdr:relSizeAnchor xmlns:cdr="http://schemas.openxmlformats.org/drawingml/2006/chartDrawing">
    <cdr:from>
      <cdr:x>0.22823</cdr:x>
      <cdr:y>0.31965</cdr:y>
    </cdr:from>
    <cdr:to>
      <cdr:x>0.2566</cdr:x>
      <cdr:y>0.35781</cdr:y>
    </cdr:to>
    <cdr:sp macro="" textlink="">
      <cdr:nvSpPr>
        <cdr:cNvPr id="8" name="CuadroTexto 1"/>
        <cdr:cNvSpPr txBox="1"/>
      </cdr:nvSpPr>
      <cdr:spPr>
        <a:xfrm xmlns:a="http://schemas.openxmlformats.org/drawingml/2006/main">
          <a:off x="2379288" y="1857431"/>
          <a:ext cx="295836" cy="2217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050" dirty="0"/>
            <a:t>8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0.60163</cdr:x>
      <cdr:y>0.47887</cdr:y>
    </cdr:from>
    <cdr:to>
      <cdr:x>0.97561</cdr:x>
      <cdr:y>0.94366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5328592" y="2448272"/>
          <a:ext cx="3312368" cy="23762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MX" sz="1100" dirty="0"/>
        </a:p>
      </cdr:txBody>
    </cdr:sp>
  </cdr:relSizeAnchor>
  <cdr:relSizeAnchor xmlns:cdr="http://schemas.openxmlformats.org/drawingml/2006/chartDrawing">
    <cdr:from>
      <cdr:x>0.4918</cdr:x>
      <cdr:y>0.57916</cdr:y>
    </cdr:from>
    <cdr:to>
      <cdr:x>0.76086</cdr:x>
      <cdr:y>0.83979</cdr:y>
    </cdr:to>
    <cdr:sp macro="" textlink="">
      <cdr:nvSpPr>
        <cdr:cNvPr id="5" name="CuadroTexto 4"/>
        <cdr:cNvSpPr txBox="1"/>
      </cdr:nvSpPr>
      <cdr:spPr>
        <a:xfrm xmlns:a="http://schemas.openxmlformats.org/drawingml/2006/main">
          <a:off x="4320480" y="2880320"/>
          <a:ext cx="2363653" cy="12961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MX" sz="1100" dirty="0"/>
        </a:p>
      </cdr:txBody>
    </cdr:sp>
  </cdr:relSizeAnchor>
  <cdr:relSizeAnchor xmlns:cdr="http://schemas.openxmlformats.org/drawingml/2006/chartDrawing">
    <cdr:from>
      <cdr:x>0.78377</cdr:x>
      <cdr:y>0.28395</cdr:y>
    </cdr:from>
    <cdr:to>
      <cdr:x>0.93951</cdr:x>
      <cdr:y>0.4802</cdr:y>
    </cdr:to>
    <cdr:sp macro="" textlink="">
      <cdr:nvSpPr>
        <cdr:cNvPr id="6" name="CuadroTexto 5"/>
        <cdr:cNvSpPr txBox="1"/>
      </cdr:nvSpPr>
      <cdr:spPr>
        <a:xfrm xmlns:a="http://schemas.openxmlformats.org/drawingml/2006/main">
          <a:off x="8486465" y="1561376"/>
          <a:ext cx="1686318" cy="107913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>
            <a:lumMod val="20000"/>
            <a:lumOff val="80000"/>
          </a:schemeClr>
        </a:solidFill>
        <a:ln xmlns:a="http://schemas.openxmlformats.org/drawingml/2006/main">
          <a:solidFill>
            <a:schemeClr val="accent1">
              <a:lumMod val="75000"/>
            </a:schemeClr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MX" sz="2000" dirty="0" smtClean="0">
              <a:solidFill>
                <a:schemeClr val="tx1"/>
              </a:solidFill>
            </a:rPr>
            <a:t>83</a:t>
          </a:r>
        </a:p>
        <a:p xmlns:a="http://schemas.openxmlformats.org/drawingml/2006/main">
          <a:pPr algn="ctr"/>
          <a:r>
            <a:rPr lang="es-MX" sz="2000" dirty="0" smtClean="0">
              <a:solidFill>
                <a:schemeClr val="tx1"/>
              </a:solidFill>
            </a:rPr>
            <a:t>Casos de Violencia</a:t>
          </a:r>
          <a:endParaRPr lang="es-MX" sz="20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0.0945</cdr:x>
      <cdr:y>0.29893</cdr:y>
    </cdr:from>
    <cdr:to>
      <cdr:x>0.17895</cdr:x>
      <cdr:y>0.38207</cdr:y>
    </cdr:to>
    <cdr:sp macro="" textlink="">
      <cdr:nvSpPr>
        <cdr:cNvPr id="3" name="CuadroTexto 2"/>
        <cdr:cNvSpPr txBox="1"/>
      </cdr:nvSpPr>
      <cdr:spPr>
        <a:xfrm xmlns:a="http://schemas.openxmlformats.org/drawingml/2006/main">
          <a:off x="1023258" y="1643743"/>
          <a:ext cx="914400" cy="45720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MX" b="1" dirty="0" smtClean="0"/>
            <a:t>25.7</a:t>
          </a:r>
          <a:r>
            <a:rPr lang="es-MX" sz="1100" b="1" dirty="0" smtClean="0"/>
            <a:t>% de las atenciones</a:t>
          </a:r>
          <a:endParaRPr lang="es-MX" sz="1100" b="1" dirty="0"/>
        </a:p>
      </cdr:txBody>
    </cdr:sp>
  </cdr:relSizeAnchor>
  <cdr:relSizeAnchor xmlns:cdr="http://schemas.openxmlformats.org/drawingml/2006/chartDrawing">
    <cdr:from>
      <cdr:x>0.25703</cdr:x>
      <cdr:y>0.10426</cdr:y>
    </cdr:from>
    <cdr:to>
      <cdr:x>0.34148</cdr:x>
      <cdr:y>0.18741</cdr:y>
    </cdr:to>
    <cdr:sp macro="" textlink="">
      <cdr:nvSpPr>
        <cdr:cNvPr id="8" name="CuadroTexto 1"/>
        <cdr:cNvSpPr txBox="1"/>
      </cdr:nvSpPr>
      <cdr:spPr>
        <a:xfrm xmlns:a="http://schemas.openxmlformats.org/drawingml/2006/main">
          <a:off x="2783115" y="573314"/>
          <a:ext cx="914400" cy="45720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1100" b="1" dirty="0" smtClean="0"/>
            <a:t>36.2% de las atenciones</a:t>
          </a:r>
          <a:endParaRPr lang="es-MX" sz="1100" b="1" dirty="0"/>
        </a:p>
      </cdr:txBody>
    </cdr:sp>
  </cdr:relSizeAnchor>
  <cdr:relSizeAnchor xmlns:cdr="http://schemas.openxmlformats.org/drawingml/2006/chartDrawing">
    <cdr:from>
      <cdr:x>0.41756</cdr:x>
      <cdr:y>0.12012</cdr:y>
    </cdr:from>
    <cdr:to>
      <cdr:x>0.50201</cdr:x>
      <cdr:y>0.20327</cdr:y>
    </cdr:to>
    <cdr:sp macro="" textlink="">
      <cdr:nvSpPr>
        <cdr:cNvPr id="9" name="CuadroTexto 1"/>
        <cdr:cNvSpPr txBox="1"/>
      </cdr:nvSpPr>
      <cdr:spPr>
        <a:xfrm xmlns:a="http://schemas.openxmlformats.org/drawingml/2006/main">
          <a:off x="4521201" y="660519"/>
          <a:ext cx="914400" cy="45720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1100" b="1" dirty="0" smtClean="0"/>
            <a:t>35.3% de las atenciones</a:t>
          </a:r>
          <a:endParaRPr lang="es-MX" sz="1100" b="1" dirty="0"/>
        </a:p>
      </cdr:txBody>
    </cdr:sp>
  </cdr:relSizeAnchor>
  <cdr:relSizeAnchor xmlns:cdr="http://schemas.openxmlformats.org/drawingml/2006/chartDrawing">
    <cdr:from>
      <cdr:x>0.57607</cdr:x>
      <cdr:y>0.71534</cdr:y>
    </cdr:from>
    <cdr:to>
      <cdr:x>0.66052</cdr:x>
      <cdr:y>0.79848</cdr:y>
    </cdr:to>
    <cdr:sp macro="" textlink="">
      <cdr:nvSpPr>
        <cdr:cNvPr id="10" name="CuadroTexto 1"/>
        <cdr:cNvSpPr txBox="1"/>
      </cdr:nvSpPr>
      <cdr:spPr>
        <a:xfrm xmlns:a="http://schemas.openxmlformats.org/drawingml/2006/main">
          <a:off x="6237515" y="3933490"/>
          <a:ext cx="914400" cy="45720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b="1" dirty="0" smtClean="0"/>
            <a:t>2.8</a:t>
          </a:r>
          <a:r>
            <a:rPr lang="es-MX" sz="1100" b="1" dirty="0" smtClean="0"/>
            <a:t>% de las atenciones</a:t>
          </a:r>
          <a:endParaRPr lang="es-MX" sz="1100" b="1" dirty="0"/>
        </a:p>
      </cdr:txBody>
    </cdr:sp>
  </cdr:relSizeAnchor>
  <cdr:relSizeAnchor xmlns:cdr="http://schemas.openxmlformats.org/drawingml/2006/chartDrawing">
    <cdr:from>
      <cdr:x>0.84449</cdr:x>
      <cdr:y>0.51273</cdr:y>
    </cdr:from>
    <cdr:to>
      <cdr:x>0.90079</cdr:x>
      <cdr:y>0.59984</cdr:y>
    </cdr:to>
    <cdr:sp macro="" textlink="">
      <cdr:nvSpPr>
        <cdr:cNvPr id="4" name="Flecha abajo 3"/>
        <cdr:cNvSpPr/>
      </cdr:nvSpPr>
      <cdr:spPr>
        <a:xfrm xmlns:a="http://schemas.openxmlformats.org/drawingml/2006/main">
          <a:off x="9144000" y="2819399"/>
          <a:ext cx="609600" cy="478972"/>
        </a:xfrm>
        <a:prstGeom xmlns:a="http://schemas.openxmlformats.org/drawingml/2006/main" prst="downArrow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0.83109</cdr:x>
      <cdr:y>0.62163</cdr:y>
    </cdr:from>
    <cdr:to>
      <cdr:x>0.91554</cdr:x>
      <cdr:y>0.73841</cdr:y>
    </cdr:to>
    <cdr:sp macro="" textlink="">
      <cdr:nvSpPr>
        <cdr:cNvPr id="12" name="CuadroTexto 1"/>
        <cdr:cNvSpPr txBox="1"/>
      </cdr:nvSpPr>
      <cdr:spPr>
        <a:xfrm xmlns:a="http://schemas.openxmlformats.org/drawingml/2006/main">
          <a:off x="8998857" y="3418233"/>
          <a:ext cx="914400" cy="642138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1100" b="1" dirty="0" smtClean="0"/>
            <a:t>38.1% del total de las atenciones</a:t>
          </a:r>
          <a:endParaRPr lang="es-MX" sz="1100" b="1" dirty="0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0.09907</cdr:x>
      <cdr:y>0.23319</cdr:y>
    </cdr:from>
    <cdr:to>
      <cdr:x>0.15662</cdr:x>
      <cdr:y>0.31362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1041826" y="974726"/>
          <a:ext cx="605118" cy="3361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MX" sz="1200" dirty="0"/>
            <a:t>106</a:t>
          </a:r>
        </a:p>
      </cdr:txBody>
    </cdr:sp>
  </cdr:relSizeAnchor>
  <cdr:relSizeAnchor xmlns:cdr="http://schemas.openxmlformats.org/drawingml/2006/chartDrawing">
    <cdr:from>
      <cdr:x>0.17349</cdr:x>
      <cdr:y>0.57099</cdr:y>
    </cdr:from>
    <cdr:to>
      <cdr:x>0.22592</cdr:x>
      <cdr:y>0.64176</cdr:y>
    </cdr:to>
    <cdr:sp macro="" textlink="">
      <cdr:nvSpPr>
        <cdr:cNvPr id="4" name="CuadroTexto 3"/>
        <cdr:cNvSpPr txBox="1"/>
      </cdr:nvSpPr>
      <cdr:spPr>
        <a:xfrm xmlns:a="http://schemas.openxmlformats.org/drawingml/2006/main">
          <a:off x="1824318" y="2386665"/>
          <a:ext cx="551329" cy="2958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MX" sz="1200" dirty="0"/>
            <a:t>37</a:t>
          </a:r>
        </a:p>
      </cdr:txBody>
    </cdr:sp>
  </cdr:relSizeAnchor>
  <cdr:relSizeAnchor xmlns:cdr="http://schemas.openxmlformats.org/drawingml/2006/chartDrawing">
    <cdr:from>
      <cdr:x>0.41262</cdr:x>
      <cdr:y>0.04339</cdr:y>
    </cdr:from>
    <cdr:to>
      <cdr:x>0.474</cdr:x>
      <cdr:y>0.13346</cdr:y>
    </cdr:to>
    <cdr:sp macro="" textlink="">
      <cdr:nvSpPr>
        <cdr:cNvPr id="5" name="CuadroTexto 4"/>
        <cdr:cNvSpPr txBox="1"/>
      </cdr:nvSpPr>
      <cdr:spPr>
        <a:xfrm xmlns:a="http://schemas.openxmlformats.org/drawingml/2006/main">
          <a:off x="4338918" y="181349"/>
          <a:ext cx="645458" cy="3765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MX" sz="1200" dirty="0"/>
            <a:t>138</a:t>
          </a:r>
        </a:p>
      </cdr:txBody>
    </cdr:sp>
  </cdr:relSizeAnchor>
  <cdr:relSizeAnchor xmlns:cdr="http://schemas.openxmlformats.org/drawingml/2006/chartDrawing">
    <cdr:from>
      <cdr:x>0.47911</cdr:x>
      <cdr:y>0.47204</cdr:y>
    </cdr:from>
    <cdr:to>
      <cdr:x>0.56607</cdr:x>
      <cdr:y>0.56134</cdr:y>
    </cdr:to>
    <cdr:sp macro="" textlink="">
      <cdr:nvSpPr>
        <cdr:cNvPr id="6" name="CuadroTexto 5"/>
        <cdr:cNvSpPr txBox="1"/>
      </cdr:nvSpPr>
      <cdr:spPr>
        <a:xfrm xmlns:a="http://schemas.openxmlformats.org/drawingml/2006/main">
          <a:off x="5038165" y="1973083"/>
          <a:ext cx="914400" cy="3732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MX" sz="1100" dirty="0"/>
        </a:p>
      </cdr:txBody>
    </cdr:sp>
  </cdr:relSizeAnchor>
  <cdr:relSizeAnchor xmlns:cdr="http://schemas.openxmlformats.org/drawingml/2006/chartDrawing">
    <cdr:from>
      <cdr:x>0.4919</cdr:x>
      <cdr:y>0.47769</cdr:y>
    </cdr:from>
    <cdr:to>
      <cdr:x>0.54433</cdr:x>
      <cdr:y>0.57421</cdr:y>
    </cdr:to>
    <cdr:sp macro="" textlink="">
      <cdr:nvSpPr>
        <cdr:cNvPr id="7" name="CuadroTexto 6"/>
        <cdr:cNvSpPr txBox="1"/>
      </cdr:nvSpPr>
      <cdr:spPr>
        <a:xfrm xmlns:a="http://schemas.openxmlformats.org/drawingml/2006/main">
          <a:off x="5172635" y="1996701"/>
          <a:ext cx="551330" cy="4034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MX" sz="1200" dirty="0"/>
            <a:t>50</a:t>
          </a:r>
        </a:p>
      </cdr:txBody>
    </cdr:sp>
  </cdr:relSizeAnchor>
  <cdr:relSizeAnchor xmlns:cdr="http://schemas.openxmlformats.org/drawingml/2006/chartDrawing">
    <cdr:from>
      <cdr:x>0.73359</cdr:x>
      <cdr:y>0.03373</cdr:y>
    </cdr:from>
    <cdr:to>
      <cdr:x>0.78858</cdr:x>
      <cdr:y>0.14633</cdr:y>
    </cdr:to>
    <cdr:sp macro="" textlink="">
      <cdr:nvSpPr>
        <cdr:cNvPr id="8" name="CuadroTexto 7"/>
        <cdr:cNvSpPr txBox="1"/>
      </cdr:nvSpPr>
      <cdr:spPr>
        <a:xfrm xmlns:a="http://schemas.openxmlformats.org/drawingml/2006/main">
          <a:off x="7714129" y="141007"/>
          <a:ext cx="578224" cy="4706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MX" sz="1100" dirty="0"/>
        </a:p>
      </cdr:txBody>
    </cdr:sp>
  </cdr:relSizeAnchor>
  <cdr:relSizeAnchor xmlns:cdr="http://schemas.openxmlformats.org/drawingml/2006/chartDrawing">
    <cdr:from>
      <cdr:x>0.72464</cdr:x>
      <cdr:y>0.04339</cdr:y>
    </cdr:from>
    <cdr:to>
      <cdr:x>0.79625</cdr:x>
      <cdr:y>0.14633</cdr:y>
    </cdr:to>
    <cdr:sp macro="" textlink="">
      <cdr:nvSpPr>
        <cdr:cNvPr id="9" name="CuadroTexto 8"/>
        <cdr:cNvSpPr txBox="1"/>
      </cdr:nvSpPr>
      <cdr:spPr>
        <a:xfrm xmlns:a="http://schemas.openxmlformats.org/drawingml/2006/main">
          <a:off x="7620000" y="181349"/>
          <a:ext cx="753035" cy="4303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MX" sz="1200" dirty="0"/>
            <a:t>141</a:t>
          </a:r>
        </a:p>
      </cdr:txBody>
    </cdr:sp>
  </cdr:relSizeAnchor>
  <cdr:relSizeAnchor xmlns:cdr="http://schemas.openxmlformats.org/drawingml/2006/chartDrawing">
    <cdr:from>
      <cdr:x>0.80392</cdr:x>
      <cdr:y>0.48091</cdr:y>
    </cdr:from>
    <cdr:to>
      <cdr:x>0.86019</cdr:x>
      <cdr:y>0.55812</cdr:y>
    </cdr:to>
    <cdr:sp macro="" textlink="">
      <cdr:nvSpPr>
        <cdr:cNvPr id="10" name="CuadroTexto 9"/>
        <cdr:cNvSpPr txBox="1"/>
      </cdr:nvSpPr>
      <cdr:spPr>
        <a:xfrm xmlns:a="http://schemas.openxmlformats.org/drawingml/2006/main">
          <a:off x="8453718" y="2010149"/>
          <a:ext cx="591670" cy="3227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MX" sz="1200" dirty="0"/>
            <a:t>51</a:t>
          </a:r>
        </a:p>
      </cdr:txBody>
    </cdr:sp>
  </cdr:relSizeAnchor>
  <cdr:relSizeAnchor xmlns:cdr="http://schemas.openxmlformats.org/drawingml/2006/chartDrawing">
    <cdr:from>
      <cdr:x>0.8717</cdr:x>
      <cdr:y>0.51308</cdr:y>
    </cdr:from>
    <cdr:to>
      <cdr:x>0.92924</cdr:x>
      <cdr:y>0.59994</cdr:y>
    </cdr:to>
    <cdr:sp macro="" textlink="">
      <cdr:nvSpPr>
        <cdr:cNvPr id="11" name="CuadroTexto 10"/>
        <cdr:cNvSpPr txBox="1"/>
      </cdr:nvSpPr>
      <cdr:spPr>
        <a:xfrm xmlns:a="http://schemas.openxmlformats.org/drawingml/2006/main">
          <a:off x="9166412" y="2144619"/>
          <a:ext cx="605117" cy="3630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MX" sz="1200" dirty="0"/>
            <a:t>43</a:t>
          </a: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0.474</cdr:x>
      <cdr:y>0.78293</cdr:y>
    </cdr:from>
    <cdr:to>
      <cdr:x>0.55827</cdr:x>
      <cdr:y>0.85102</cdr:y>
    </cdr:to>
    <cdr:sp macro="" textlink="">
      <cdr:nvSpPr>
        <cdr:cNvPr id="3" name="CuadroTexto 1"/>
        <cdr:cNvSpPr txBox="1"/>
      </cdr:nvSpPr>
      <cdr:spPr>
        <a:xfrm xmlns:a="http://schemas.openxmlformats.org/drawingml/2006/main">
          <a:off x="4984376" y="3751730"/>
          <a:ext cx="886168" cy="326285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/>
            <a:t>20</a:t>
          </a:r>
          <a:r>
            <a:rPr lang="es-MX" sz="1100" dirty="0"/>
            <a:t> Mujeres</a:t>
          </a:r>
        </a:p>
      </cdr:txBody>
    </cdr:sp>
  </cdr:relSizeAnchor>
  <cdr:relSizeAnchor xmlns:cdr="http://schemas.openxmlformats.org/drawingml/2006/chartDrawing">
    <cdr:from>
      <cdr:x>0.66326</cdr:x>
      <cdr:y>0.8166</cdr:y>
    </cdr:from>
    <cdr:to>
      <cdr:x>0.7437</cdr:x>
      <cdr:y>0.87653</cdr:y>
    </cdr:to>
    <cdr:sp macro="" textlink="">
      <cdr:nvSpPr>
        <cdr:cNvPr id="5" name="CuadroTexto 4"/>
        <cdr:cNvSpPr txBox="1"/>
      </cdr:nvSpPr>
      <cdr:spPr>
        <a:xfrm xmlns:a="http://schemas.openxmlformats.org/drawingml/2006/main">
          <a:off x="6974542" y="3913094"/>
          <a:ext cx="845895" cy="287185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MX" dirty="0"/>
            <a:t>10 </a:t>
          </a:r>
          <a:r>
            <a:rPr lang="es-MX" sz="1100" dirty="0"/>
            <a:t>Mujeres</a:t>
          </a:r>
        </a:p>
      </cdr:txBody>
    </cdr:sp>
  </cdr:relSizeAnchor>
  <cdr:relSizeAnchor xmlns:cdr="http://schemas.openxmlformats.org/drawingml/2006/chartDrawing">
    <cdr:from>
      <cdr:x>0.84996</cdr:x>
      <cdr:y>0.84186</cdr:y>
    </cdr:from>
    <cdr:to>
      <cdr:x>0.93049</cdr:x>
      <cdr:y>0.89057</cdr:y>
    </cdr:to>
    <cdr:sp macro="" textlink="">
      <cdr:nvSpPr>
        <cdr:cNvPr id="6" name="CuadroTexto 5"/>
        <cdr:cNvSpPr txBox="1"/>
      </cdr:nvSpPr>
      <cdr:spPr>
        <a:xfrm xmlns:a="http://schemas.openxmlformats.org/drawingml/2006/main">
          <a:off x="8937812" y="4034118"/>
          <a:ext cx="846821" cy="233396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MX" dirty="0"/>
            <a:t>5 </a:t>
          </a:r>
          <a:r>
            <a:rPr lang="es-MX" sz="1100" dirty="0"/>
            <a:t>Mujeres</a:t>
          </a:r>
        </a:p>
      </cdr:txBody>
    </cdr:sp>
  </cdr:relSizeAnchor>
  <cdr:relSizeAnchor xmlns:cdr="http://schemas.openxmlformats.org/drawingml/2006/chartDrawing">
    <cdr:from>
      <cdr:x>0.28681</cdr:x>
      <cdr:y>0.34704</cdr:y>
    </cdr:from>
    <cdr:to>
      <cdr:x>0.36914</cdr:x>
      <cdr:y>0.42654</cdr:y>
    </cdr:to>
    <cdr:sp macro="" textlink="">
      <cdr:nvSpPr>
        <cdr:cNvPr id="7" name="CuadroTexto 1"/>
        <cdr:cNvSpPr txBox="1"/>
      </cdr:nvSpPr>
      <cdr:spPr>
        <a:xfrm xmlns:a="http://schemas.openxmlformats.org/drawingml/2006/main">
          <a:off x="3016018" y="1662993"/>
          <a:ext cx="865700" cy="38096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/>
            <a:t>168 </a:t>
          </a:r>
          <a:r>
            <a:rPr lang="es-MX" sz="1100" dirty="0"/>
            <a:t>Mujeres</a:t>
          </a:r>
        </a:p>
      </cdr:txBody>
    </cdr:sp>
  </cdr:relSizeAnchor>
  <cdr:relSizeAnchor xmlns:cdr="http://schemas.openxmlformats.org/drawingml/2006/chartDrawing">
    <cdr:from>
      <cdr:x>0.09895</cdr:x>
      <cdr:y>0.10664</cdr:y>
    </cdr:from>
    <cdr:to>
      <cdr:x>0.18244</cdr:x>
      <cdr:y>0.1824</cdr:y>
    </cdr:to>
    <cdr:sp macro="" textlink="">
      <cdr:nvSpPr>
        <cdr:cNvPr id="8" name="CuadroTexto 1"/>
        <cdr:cNvSpPr txBox="1"/>
      </cdr:nvSpPr>
      <cdr:spPr>
        <a:xfrm xmlns:a="http://schemas.openxmlformats.org/drawingml/2006/main">
          <a:off x="1040520" y="510987"/>
          <a:ext cx="877928" cy="36307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dirty="0"/>
            <a:t>258 Mujeres</a:t>
          </a:r>
          <a:endParaRPr lang="es-MX" sz="1100" dirty="0"/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0.04379</cdr:x>
      <cdr:y>0.04326</cdr:y>
    </cdr:from>
    <cdr:to>
      <cdr:x>0.1501</cdr:x>
      <cdr:y>0.10235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460429" y="188232"/>
          <a:ext cx="1118000" cy="257108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MX" sz="1400" dirty="0" smtClean="0"/>
            <a:t>90 Mujeres</a:t>
          </a:r>
        </a:p>
      </cdr:txBody>
    </cdr:sp>
  </cdr:relSizeAnchor>
  <cdr:relSizeAnchor xmlns:cdr="http://schemas.openxmlformats.org/drawingml/2006/chartDrawing">
    <cdr:from>
      <cdr:x>0.15165</cdr:x>
      <cdr:y>0.28909</cdr:y>
    </cdr:from>
    <cdr:to>
      <cdr:x>0.24638</cdr:x>
      <cdr:y>0.4035</cdr:y>
    </cdr:to>
    <cdr:sp macro="" textlink="">
      <cdr:nvSpPr>
        <cdr:cNvPr id="3" name="CuadroTexto 1"/>
        <cdr:cNvSpPr txBox="1"/>
      </cdr:nvSpPr>
      <cdr:spPr>
        <a:xfrm xmlns:a="http://schemas.openxmlformats.org/drawingml/2006/main">
          <a:off x="1594688" y="1257930"/>
          <a:ext cx="996112" cy="497845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1400" dirty="0" smtClean="0"/>
            <a:t>57 Mujeres </a:t>
          </a:r>
          <a:endParaRPr lang="es-MX" sz="1400" dirty="0"/>
        </a:p>
      </cdr:txBody>
    </cdr:sp>
  </cdr:relSizeAnchor>
  <cdr:relSizeAnchor xmlns:cdr="http://schemas.openxmlformats.org/drawingml/2006/chartDrawing">
    <cdr:from>
      <cdr:x>0.26641</cdr:x>
      <cdr:y>0.36848</cdr:y>
    </cdr:from>
    <cdr:to>
      <cdr:x>0.34886</cdr:x>
      <cdr:y>0.48356</cdr:y>
    </cdr:to>
    <cdr:sp macro="" textlink="">
      <cdr:nvSpPr>
        <cdr:cNvPr id="4" name="CuadroTexto 1"/>
        <cdr:cNvSpPr txBox="1"/>
      </cdr:nvSpPr>
      <cdr:spPr>
        <a:xfrm xmlns:a="http://schemas.openxmlformats.org/drawingml/2006/main">
          <a:off x="2801427" y="1603374"/>
          <a:ext cx="867058" cy="500743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1400" dirty="0" smtClean="0"/>
            <a:t>47</a:t>
          </a:r>
        </a:p>
        <a:p xmlns:a="http://schemas.openxmlformats.org/drawingml/2006/main">
          <a:pPr algn="ctr"/>
          <a:r>
            <a:rPr lang="es-MX" sz="1400" dirty="0" smtClean="0"/>
            <a:t>Mujeres</a:t>
          </a:r>
          <a:endParaRPr lang="es-MX" sz="1400" dirty="0"/>
        </a:p>
      </cdr:txBody>
    </cdr:sp>
  </cdr:relSizeAnchor>
  <cdr:relSizeAnchor xmlns:cdr="http://schemas.openxmlformats.org/drawingml/2006/chartDrawing">
    <cdr:from>
      <cdr:x>0.37357</cdr:x>
      <cdr:y>0.35597</cdr:y>
    </cdr:from>
    <cdr:to>
      <cdr:x>0.45031</cdr:x>
      <cdr:y>0.47355</cdr:y>
    </cdr:to>
    <cdr:sp macro="" textlink="">
      <cdr:nvSpPr>
        <cdr:cNvPr id="5" name="CuadroTexto 1"/>
        <cdr:cNvSpPr txBox="1"/>
      </cdr:nvSpPr>
      <cdr:spPr>
        <a:xfrm xmlns:a="http://schemas.openxmlformats.org/drawingml/2006/main">
          <a:off x="3928292" y="1548947"/>
          <a:ext cx="806994" cy="511628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1400" dirty="0" smtClean="0"/>
            <a:t>49</a:t>
          </a:r>
        </a:p>
        <a:p xmlns:a="http://schemas.openxmlformats.org/drawingml/2006/main">
          <a:pPr algn="ctr"/>
          <a:r>
            <a:rPr lang="es-MX" sz="1400" dirty="0" smtClean="0"/>
            <a:t>Mujeres</a:t>
          </a:r>
          <a:endParaRPr lang="es-MX" sz="1400" dirty="0"/>
        </a:p>
      </cdr:txBody>
    </cdr:sp>
  </cdr:relSizeAnchor>
  <cdr:relSizeAnchor xmlns:cdr="http://schemas.openxmlformats.org/drawingml/2006/chartDrawing">
    <cdr:from>
      <cdr:x>0.89224</cdr:x>
      <cdr:y>0.36848</cdr:y>
    </cdr:from>
    <cdr:to>
      <cdr:x>0.9793</cdr:x>
      <cdr:y>0.48105</cdr:y>
    </cdr:to>
    <cdr:sp macro="" textlink="">
      <cdr:nvSpPr>
        <cdr:cNvPr id="6" name="CuadroTexto 1"/>
        <cdr:cNvSpPr txBox="1"/>
      </cdr:nvSpPr>
      <cdr:spPr>
        <a:xfrm xmlns:a="http://schemas.openxmlformats.org/drawingml/2006/main">
          <a:off x="9382410" y="1603374"/>
          <a:ext cx="915476" cy="489857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1400" dirty="0" smtClean="0"/>
            <a:t>48</a:t>
          </a:r>
        </a:p>
        <a:p xmlns:a="http://schemas.openxmlformats.org/drawingml/2006/main">
          <a:pPr algn="ctr"/>
          <a:r>
            <a:rPr lang="es-MX" sz="1400" dirty="0" smtClean="0"/>
            <a:t>Mujeres</a:t>
          </a:r>
          <a:endParaRPr lang="es-MX" sz="1400" dirty="0"/>
        </a:p>
      </cdr:txBody>
    </cdr:sp>
  </cdr:relSizeAnchor>
  <cdr:relSizeAnchor xmlns:cdr="http://schemas.openxmlformats.org/drawingml/2006/chartDrawing">
    <cdr:from>
      <cdr:x>0.78882</cdr:x>
      <cdr:y>0.60864</cdr:y>
    </cdr:from>
    <cdr:to>
      <cdr:x>0.8719</cdr:x>
      <cdr:y>0.71749</cdr:y>
    </cdr:to>
    <cdr:sp macro="" textlink="">
      <cdr:nvSpPr>
        <cdr:cNvPr id="7" name="CuadroTexto 1"/>
        <cdr:cNvSpPr txBox="1"/>
      </cdr:nvSpPr>
      <cdr:spPr>
        <a:xfrm xmlns:a="http://schemas.openxmlformats.org/drawingml/2006/main">
          <a:off x="8294915" y="2648404"/>
          <a:ext cx="873620" cy="473623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1400" dirty="0" smtClean="0"/>
            <a:t>21</a:t>
          </a:r>
        </a:p>
        <a:p xmlns:a="http://schemas.openxmlformats.org/drawingml/2006/main">
          <a:pPr algn="ctr"/>
          <a:r>
            <a:rPr lang="es-MX" sz="1400" dirty="0" smtClean="0"/>
            <a:t>Mujeres</a:t>
          </a:r>
          <a:endParaRPr lang="es-MX" sz="1400" dirty="0"/>
        </a:p>
      </cdr:txBody>
    </cdr:sp>
  </cdr:relSizeAnchor>
  <cdr:relSizeAnchor xmlns:cdr="http://schemas.openxmlformats.org/drawingml/2006/chartDrawing">
    <cdr:from>
      <cdr:x>0.68611</cdr:x>
      <cdr:y>0.19086</cdr:y>
    </cdr:from>
    <cdr:to>
      <cdr:x>0.77122</cdr:x>
      <cdr:y>0.29971</cdr:y>
    </cdr:to>
    <cdr:sp macro="" textlink="">
      <cdr:nvSpPr>
        <cdr:cNvPr id="8" name="CuadroTexto 1"/>
        <cdr:cNvSpPr txBox="1"/>
      </cdr:nvSpPr>
      <cdr:spPr>
        <a:xfrm xmlns:a="http://schemas.openxmlformats.org/drawingml/2006/main">
          <a:off x="7214884" y="830490"/>
          <a:ext cx="894973" cy="473643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1400" dirty="0" smtClean="0"/>
            <a:t>69</a:t>
          </a:r>
        </a:p>
        <a:p xmlns:a="http://schemas.openxmlformats.org/drawingml/2006/main">
          <a:pPr algn="ctr"/>
          <a:r>
            <a:rPr lang="es-MX" sz="1400" dirty="0" smtClean="0"/>
            <a:t>Mujeres</a:t>
          </a:r>
          <a:endParaRPr lang="es-MX" sz="1400" dirty="0"/>
        </a:p>
      </cdr:txBody>
    </cdr:sp>
  </cdr:relSizeAnchor>
  <cdr:relSizeAnchor xmlns:cdr="http://schemas.openxmlformats.org/drawingml/2006/chartDrawing">
    <cdr:from>
      <cdr:x>0.5766</cdr:x>
      <cdr:y>0.34596</cdr:y>
    </cdr:from>
    <cdr:to>
      <cdr:x>0.66563</cdr:x>
      <cdr:y>0.45192</cdr:y>
    </cdr:to>
    <cdr:sp macro="" textlink="">
      <cdr:nvSpPr>
        <cdr:cNvPr id="9" name="CuadroTexto 1"/>
        <cdr:cNvSpPr txBox="1"/>
      </cdr:nvSpPr>
      <cdr:spPr>
        <a:xfrm xmlns:a="http://schemas.openxmlformats.org/drawingml/2006/main">
          <a:off x="6063344" y="1505403"/>
          <a:ext cx="936171" cy="461053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1400" dirty="0" smtClean="0"/>
            <a:t>50</a:t>
          </a:r>
        </a:p>
        <a:p xmlns:a="http://schemas.openxmlformats.org/drawingml/2006/main">
          <a:pPr algn="ctr"/>
          <a:r>
            <a:rPr lang="es-MX" sz="1400" dirty="0" smtClean="0"/>
            <a:t>Mujeres</a:t>
          </a:r>
          <a:endParaRPr lang="es-MX" sz="1400" dirty="0"/>
        </a:p>
      </cdr:txBody>
    </cdr:sp>
  </cdr:relSizeAnchor>
  <cdr:relSizeAnchor xmlns:cdr="http://schemas.openxmlformats.org/drawingml/2006/chartDrawing">
    <cdr:from>
      <cdr:x>0.47442</cdr:x>
      <cdr:y>0.31635</cdr:y>
    </cdr:from>
    <cdr:to>
      <cdr:x>0.56138</cdr:x>
      <cdr:y>0.42061</cdr:y>
    </cdr:to>
    <cdr:sp macro="" textlink="">
      <cdr:nvSpPr>
        <cdr:cNvPr id="10" name="CuadroTexto 1"/>
        <cdr:cNvSpPr txBox="1"/>
      </cdr:nvSpPr>
      <cdr:spPr>
        <a:xfrm xmlns:a="http://schemas.openxmlformats.org/drawingml/2006/main">
          <a:off x="4988858" y="1376531"/>
          <a:ext cx="914400" cy="453687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solidFill>
            <a:schemeClr val="accent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1400" dirty="0" smtClean="0"/>
            <a:t>54</a:t>
          </a:r>
        </a:p>
        <a:p xmlns:a="http://schemas.openxmlformats.org/drawingml/2006/main">
          <a:pPr algn="ctr"/>
          <a:r>
            <a:rPr lang="es-MX" sz="1400" dirty="0" smtClean="0"/>
            <a:t>Mujeres</a:t>
          </a:r>
          <a:endParaRPr lang="es-MX" sz="1400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BCDE5-73A4-4D47-B414-5E09C31B27E6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05/07/2023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521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BCDE5-73A4-4D47-B414-5E09C31B27E6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05/07/2023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003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BCDE5-73A4-4D47-B414-5E09C31B27E6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05/07/2023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386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BCDE5-73A4-4D47-B414-5E09C31B27E6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05/07/2023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689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BCDE5-73A4-4D47-B414-5E09C31B27E6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05/07/2023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905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BCDE5-73A4-4D47-B414-5E09C31B27E6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05/07/2023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548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BCDE5-73A4-4D47-B414-5E09C31B27E6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05/07/2023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547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BCDE5-73A4-4D47-B414-5E09C31B27E6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05/07/2023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772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BCDE5-73A4-4D47-B414-5E09C31B27E6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05/07/2023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078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BCDE5-73A4-4D47-B414-5E09C31B27E6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05/07/2023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951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BCDE5-73A4-4D47-B414-5E09C31B27E6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05/07/2023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39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BCDE5-73A4-4D47-B414-5E09C31B27E6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05/07/2023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C5D64-BE81-4652-A0AE-6D7AB84370B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85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7F213517-3EC6-AC2C-73C2-002CFC1FE9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4365171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1" y="2787877"/>
            <a:ext cx="10319656" cy="2387600"/>
          </a:xfrm>
        </p:spPr>
        <p:txBody>
          <a:bodyPr>
            <a:normAutofit fontScale="90000"/>
          </a:bodyPr>
          <a:lstStyle/>
          <a:p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INSTITUTO MUNICIPAL DE LA MUJER EN SAN JUAN DEL RÍO, QRO.</a:t>
            </a:r>
            <a:b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INFORME TRIMESTRAL</a:t>
            </a:r>
            <a:b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ABRIL, MAYO Y JUNIO, 2022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11086" y="5619409"/>
            <a:ext cx="9144000" cy="533400"/>
          </a:xfrm>
        </p:spPr>
        <p:txBody>
          <a:bodyPr/>
          <a:lstStyle/>
          <a:p>
            <a:pPr algn="r"/>
            <a:r>
              <a:rPr lang="es-MX" dirty="0"/>
              <a:t>DIRECTORA GENERAL:    M. En I. P. María Guadalupe Gómez Rodríguez.</a:t>
            </a:r>
          </a:p>
        </p:txBody>
      </p:sp>
    </p:spTree>
    <p:extLst>
      <p:ext uri="{BB962C8B-B14F-4D97-AF65-F5344CB8AC3E}">
        <p14:creationId xmlns:p14="http://schemas.microsoft.com/office/powerpoint/2010/main" val="4192742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E2266E23-40A7-061D-87AE-88D9B21D38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4365171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481806"/>
            <a:ext cx="10515600" cy="1325563"/>
          </a:xfrm>
        </p:spPr>
        <p:txBody>
          <a:bodyPr/>
          <a:lstStyle/>
          <a:p>
            <a:pPr algn="ctr"/>
            <a:r>
              <a:rPr lang="es-MX" b="1" dirty="0"/>
              <a:t>367 OFICIOS ENVIADOS</a:t>
            </a:r>
            <a:br>
              <a:rPr lang="es-MX" b="1" dirty="0"/>
            </a:br>
            <a:r>
              <a:rPr lang="es-MX" b="1" dirty="0"/>
              <a:t>ESTADÍSTICA DE INCIDENCIA</a:t>
            </a:r>
            <a:endParaRPr lang="es-MX" dirty="0"/>
          </a:p>
        </p:txBody>
      </p:sp>
      <p:graphicFrame>
        <p:nvGraphicFramePr>
          <p:cNvPr id="7" name="Marcador de contenido 6">
            <a:extLst>
              <a:ext uri="{FF2B5EF4-FFF2-40B4-BE49-F238E27FC236}">
                <a16:creationId xmlns="" xmlns:a16="http://schemas.microsoft.com/office/drawing/2014/main" id="{00000000-0008-0000-0000-000003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4080123"/>
              </p:ext>
            </p:extLst>
          </p:nvPr>
        </p:nvGraphicFramePr>
        <p:xfrm>
          <a:off x="1026459" y="1546412"/>
          <a:ext cx="10672482" cy="5311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2275530" y="1668869"/>
            <a:ext cx="383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/>
              <a:t>75</a:t>
            </a:r>
            <a:endParaRPr lang="es-MX" sz="1200" dirty="0"/>
          </a:p>
        </p:txBody>
      </p:sp>
      <p:sp>
        <p:nvSpPr>
          <p:cNvPr id="6" name="CuadroTexto 5"/>
          <p:cNvSpPr txBox="1"/>
          <p:nvPr/>
        </p:nvSpPr>
        <p:spPr>
          <a:xfrm>
            <a:off x="2446544" y="2012176"/>
            <a:ext cx="394378" cy="277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/>
              <a:t>66</a:t>
            </a:r>
            <a:endParaRPr lang="es-MX" sz="1200" dirty="0"/>
          </a:p>
        </p:txBody>
      </p:sp>
      <p:sp>
        <p:nvSpPr>
          <p:cNvPr id="8" name="CuadroTexto 7"/>
          <p:cNvSpPr txBox="1"/>
          <p:nvPr/>
        </p:nvSpPr>
        <p:spPr>
          <a:xfrm>
            <a:off x="2659439" y="2717118"/>
            <a:ext cx="394378" cy="277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/>
              <a:t>49</a:t>
            </a:r>
            <a:endParaRPr lang="es-MX" sz="1200" dirty="0"/>
          </a:p>
        </p:txBody>
      </p:sp>
      <p:sp>
        <p:nvSpPr>
          <p:cNvPr id="9" name="CuadroTexto 8"/>
          <p:cNvSpPr txBox="1"/>
          <p:nvPr/>
        </p:nvSpPr>
        <p:spPr>
          <a:xfrm>
            <a:off x="2840922" y="3842586"/>
            <a:ext cx="394378" cy="277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/>
              <a:t>22</a:t>
            </a:r>
            <a:endParaRPr lang="es-MX" sz="12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3038111" y="3981243"/>
            <a:ext cx="394378" cy="277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/>
              <a:t>19</a:t>
            </a:r>
            <a:endParaRPr lang="es-MX" sz="120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3235300" y="4048488"/>
            <a:ext cx="401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/>
              <a:t>18</a:t>
            </a:r>
            <a:endParaRPr lang="es-MX" sz="1200" dirty="0"/>
          </a:p>
        </p:txBody>
      </p:sp>
      <p:sp>
        <p:nvSpPr>
          <p:cNvPr id="12" name="CuadroTexto 11"/>
          <p:cNvSpPr txBox="1"/>
          <p:nvPr/>
        </p:nvSpPr>
        <p:spPr>
          <a:xfrm>
            <a:off x="3428998" y="4236730"/>
            <a:ext cx="401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/>
              <a:t>13</a:t>
            </a:r>
            <a:endParaRPr lang="es-MX" sz="12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3629678" y="4281109"/>
            <a:ext cx="401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/>
              <a:t>12</a:t>
            </a:r>
            <a:endParaRPr lang="es-MX" sz="1200" dirty="0"/>
          </a:p>
        </p:txBody>
      </p:sp>
    </p:spTree>
    <p:extLst>
      <p:ext uri="{BB962C8B-B14F-4D97-AF65-F5344CB8AC3E}">
        <p14:creationId xmlns:p14="http://schemas.microsoft.com/office/powerpoint/2010/main" val="768566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F44EC1B1-8E08-6434-C8AE-CFC87F1F4E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4365171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481806"/>
            <a:ext cx="10515600" cy="1325563"/>
          </a:xfrm>
        </p:spPr>
        <p:txBody>
          <a:bodyPr/>
          <a:lstStyle/>
          <a:p>
            <a:pPr algn="ctr"/>
            <a:r>
              <a:rPr lang="es-MX" b="1" dirty="0" smtClean="0"/>
              <a:t>367 OFICIOS </a:t>
            </a:r>
            <a:r>
              <a:rPr lang="es-MX" b="1" dirty="0"/>
              <a:t>ENVIADOS</a:t>
            </a:r>
            <a:br>
              <a:rPr lang="es-MX" b="1" dirty="0"/>
            </a:br>
            <a:r>
              <a:rPr lang="es-MX" b="1" dirty="0"/>
              <a:t>ESTADÍSTICA DE INCIDENCIA</a:t>
            </a:r>
            <a:endParaRPr lang="es-MX" dirty="0"/>
          </a:p>
        </p:txBody>
      </p:sp>
      <p:sp>
        <p:nvSpPr>
          <p:cNvPr id="6" name="Rectángulo 5"/>
          <p:cNvSpPr/>
          <p:nvPr/>
        </p:nvSpPr>
        <p:spPr>
          <a:xfrm>
            <a:off x="1515035" y="1807369"/>
            <a:ext cx="6096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1300" dirty="0">
                <a:solidFill>
                  <a:prstClr val="black"/>
                </a:solidFill>
              </a:rPr>
              <a:t>75	</a:t>
            </a:r>
            <a:r>
              <a:rPr lang="es-MX" sz="1300" dirty="0" smtClean="0">
                <a:solidFill>
                  <a:prstClr val="black"/>
                </a:solidFill>
              </a:rPr>
              <a:t>SECRETARÍA DE SEGURIDAD CIUDADANA</a:t>
            </a:r>
          </a:p>
          <a:p>
            <a:r>
              <a:rPr lang="es-MX" sz="1300" dirty="0" smtClean="0">
                <a:solidFill>
                  <a:prstClr val="black"/>
                </a:solidFill>
              </a:rPr>
              <a:t>66	FISCALÍA GENERAL DEL ESTADO </a:t>
            </a:r>
          </a:p>
          <a:p>
            <a:r>
              <a:rPr lang="es-MX" sz="1300" dirty="0" smtClean="0">
                <a:solidFill>
                  <a:prstClr val="black"/>
                </a:solidFill>
              </a:rPr>
              <a:t>49	DESPACHO JURÍDICO LOS NARANJOS</a:t>
            </a:r>
          </a:p>
          <a:p>
            <a:r>
              <a:rPr lang="es-MX" sz="1300" dirty="0" smtClean="0">
                <a:solidFill>
                  <a:prstClr val="black"/>
                </a:solidFill>
              </a:rPr>
              <a:t>22	FLECHA ROJA</a:t>
            </a:r>
          </a:p>
          <a:p>
            <a:r>
              <a:rPr lang="es-MX" sz="1300" dirty="0" smtClean="0">
                <a:solidFill>
                  <a:prstClr val="black"/>
                </a:solidFill>
              </a:rPr>
              <a:t>19	SISTEMA DE IGUALDAD</a:t>
            </a:r>
          </a:p>
          <a:p>
            <a:r>
              <a:rPr lang="es-MX" sz="1300" dirty="0" smtClean="0">
                <a:solidFill>
                  <a:prstClr val="black"/>
                </a:solidFill>
              </a:rPr>
              <a:t>18	VARIOS</a:t>
            </a:r>
          </a:p>
          <a:p>
            <a:r>
              <a:rPr lang="es-MX" sz="1300" dirty="0" smtClean="0">
                <a:solidFill>
                  <a:prstClr val="black"/>
                </a:solidFill>
              </a:rPr>
              <a:t>13	SMDIF</a:t>
            </a:r>
          </a:p>
          <a:p>
            <a:r>
              <a:rPr lang="es-MX" sz="1300" dirty="0" smtClean="0">
                <a:solidFill>
                  <a:prstClr val="black"/>
                </a:solidFill>
              </a:rPr>
              <a:t>12	CENTRO DE SALUD URBANO</a:t>
            </a:r>
          </a:p>
          <a:p>
            <a:r>
              <a:rPr lang="es-MX" sz="1300" dirty="0" smtClean="0">
                <a:solidFill>
                  <a:prstClr val="black"/>
                </a:solidFill>
              </a:rPr>
              <a:t>9	COLEGIO DE PSICÓLOGOS</a:t>
            </a:r>
          </a:p>
          <a:p>
            <a:r>
              <a:rPr lang="es-MX" sz="1300" dirty="0" smtClean="0">
                <a:solidFill>
                  <a:prstClr val="black"/>
                </a:solidFill>
              </a:rPr>
              <a:t>7	COLEGIO DE PROFESIONALES DEL DERECHO SJR, QRO, A.C.</a:t>
            </a:r>
          </a:p>
          <a:p>
            <a:r>
              <a:rPr lang="es-MX" sz="1300" dirty="0" smtClean="0">
                <a:solidFill>
                  <a:prstClr val="black"/>
                </a:solidFill>
              </a:rPr>
              <a:t>7	ORGANO INTERNO DE CONTROL</a:t>
            </a:r>
          </a:p>
          <a:p>
            <a:r>
              <a:rPr lang="es-MX" sz="1300" dirty="0" smtClean="0">
                <a:solidFill>
                  <a:prstClr val="black"/>
                </a:solidFill>
              </a:rPr>
              <a:t>6	SECRETARÍA DE SEGURIDAD PÚBLICA MUNICIPAL</a:t>
            </a:r>
          </a:p>
          <a:p>
            <a:r>
              <a:rPr lang="es-MX" sz="1300" dirty="0" smtClean="0">
                <a:solidFill>
                  <a:prstClr val="black"/>
                </a:solidFill>
              </a:rPr>
              <a:t>6	SECRETARÍA PARTICULAR</a:t>
            </a:r>
          </a:p>
          <a:p>
            <a:r>
              <a:rPr lang="es-MX" sz="1300" dirty="0" smtClean="0">
                <a:solidFill>
                  <a:prstClr val="black"/>
                </a:solidFill>
              </a:rPr>
              <a:t>5	PRESIDENCIA</a:t>
            </a:r>
          </a:p>
          <a:p>
            <a:r>
              <a:rPr lang="es-MX" sz="1300" dirty="0" smtClean="0">
                <a:solidFill>
                  <a:prstClr val="black"/>
                </a:solidFill>
              </a:rPr>
              <a:t>4	SECRETARÍA DEL H. AYUNTAMIENTO</a:t>
            </a:r>
          </a:p>
          <a:p>
            <a:r>
              <a:rPr lang="es-MX" sz="1300" dirty="0" smtClean="0">
                <a:solidFill>
                  <a:prstClr val="black"/>
                </a:solidFill>
              </a:rPr>
              <a:t>5	ABOGADA LITIGANTE</a:t>
            </a:r>
          </a:p>
          <a:p>
            <a:r>
              <a:rPr lang="es-MX" sz="1300" dirty="0" smtClean="0">
                <a:solidFill>
                  <a:prstClr val="black"/>
                </a:solidFill>
              </a:rPr>
              <a:t>3	BAESVIM</a:t>
            </a:r>
          </a:p>
          <a:p>
            <a:r>
              <a:rPr lang="es-MX" sz="1300" dirty="0" smtClean="0">
                <a:solidFill>
                  <a:prstClr val="black"/>
                </a:solidFill>
              </a:rPr>
              <a:t>3	DERIVACIÓN IQM</a:t>
            </a:r>
          </a:p>
          <a:p>
            <a:r>
              <a:rPr lang="es-MX" sz="1300" dirty="0" smtClean="0">
                <a:solidFill>
                  <a:prstClr val="black"/>
                </a:solidFill>
              </a:rPr>
              <a:t>3	ALTA DE PSICOLOGÍA</a:t>
            </a:r>
          </a:p>
          <a:p>
            <a:r>
              <a:rPr lang="es-MX" sz="1300" dirty="0" smtClean="0">
                <a:solidFill>
                  <a:prstClr val="black"/>
                </a:solidFill>
              </a:rPr>
              <a:t>3	UAQ</a:t>
            </a:r>
          </a:p>
          <a:p>
            <a:r>
              <a:rPr lang="es-MX" sz="1300" dirty="0" smtClean="0">
                <a:solidFill>
                  <a:prstClr val="black"/>
                </a:solidFill>
              </a:rPr>
              <a:t>2	REGIDORES</a:t>
            </a:r>
          </a:p>
          <a:p>
            <a:r>
              <a:rPr lang="es-MX" sz="1300" dirty="0" smtClean="0">
                <a:solidFill>
                  <a:prstClr val="black"/>
                </a:solidFill>
              </a:rPr>
              <a:t>2	MUSEO DEL NACIMIENTO</a:t>
            </a:r>
          </a:p>
          <a:p>
            <a:r>
              <a:rPr lang="es-MX" sz="1300" dirty="0" smtClean="0">
                <a:solidFill>
                  <a:prstClr val="black"/>
                </a:solidFill>
              </a:rPr>
              <a:t>2	NEFROVIDA, A.C. </a:t>
            </a:r>
          </a:p>
          <a:p>
            <a:r>
              <a:rPr lang="es-MX" sz="1300" dirty="0" smtClean="0">
                <a:solidFill>
                  <a:prstClr val="black"/>
                </a:solidFill>
              </a:rPr>
              <a:t>2	PROTECCIÓN CIVIL</a:t>
            </a:r>
            <a:endParaRPr lang="es-MX" sz="1300" dirty="0">
              <a:solidFill>
                <a:prstClr val="black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6772835" y="1807369"/>
            <a:ext cx="6096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1300" dirty="0">
                <a:solidFill>
                  <a:prstClr val="black"/>
                </a:solidFill>
              </a:rPr>
              <a:t>2	</a:t>
            </a:r>
            <a:r>
              <a:rPr lang="es-MX" sz="1300" dirty="0" smtClean="0">
                <a:solidFill>
                  <a:prstClr val="black"/>
                </a:solidFill>
              </a:rPr>
              <a:t>REGIDORES</a:t>
            </a:r>
          </a:p>
          <a:p>
            <a:r>
              <a:rPr lang="es-MX" sz="1300" dirty="0" smtClean="0">
                <a:solidFill>
                  <a:prstClr val="black"/>
                </a:solidFill>
              </a:rPr>
              <a:t>2	VACÍOS</a:t>
            </a:r>
          </a:p>
          <a:p>
            <a:r>
              <a:rPr lang="es-MX" sz="1300" dirty="0" smtClean="0">
                <a:solidFill>
                  <a:prstClr val="black"/>
                </a:solidFill>
              </a:rPr>
              <a:t>1	AGRUPACIONES</a:t>
            </a:r>
          </a:p>
          <a:p>
            <a:r>
              <a:rPr lang="es-MX" sz="1300" dirty="0" smtClean="0">
                <a:solidFill>
                  <a:prstClr val="black"/>
                </a:solidFill>
              </a:rPr>
              <a:t>1	ACTA DE HECHOS</a:t>
            </a:r>
          </a:p>
          <a:p>
            <a:r>
              <a:rPr lang="es-MX" sz="1300" dirty="0" smtClean="0">
                <a:solidFill>
                  <a:prstClr val="black"/>
                </a:solidFill>
              </a:rPr>
              <a:t>1	CARLA HUMPHREY</a:t>
            </a:r>
          </a:p>
          <a:p>
            <a:r>
              <a:rPr lang="es-MX" sz="1300" dirty="0" smtClean="0">
                <a:solidFill>
                  <a:prstClr val="black"/>
                </a:solidFill>
              </a:rPr>
              <a:t>1	CENDI CHIQUITINES A.C.</a:t>
            </a:r>
          </a:p>
          <a:p>
            <a:r>
              <a:rPr lang="es-MX" sz="1300" dirty="0" smtClean="0">
                <a:solidFill>
                  <a:prstClr val="black"/>
                </a:solidFill>
              </a:rPr>
              <a:t>1	CESAM</a:t>
            </a:r>
          </a:p>
          <a:p>
            <a:r>
              <a:rPr lang="es-MX" sz="1300" dirty="0" smtClean="0">
                <a:solidFill>
                  <a:prstClr val="black"/>
                </a:solidFill>
              </a:rPr>
              <a:t>1	COMCA</a:t>
            </a:r>
          </a:p>
          <a:p>
            <a:r>
              <a:rPr lang="es-MX" sz="1300" dirty="0" smtClean="0">
                <a:solidFill>
                  <a:prstClr val="black"/>
                </a:solidFill>
              </a:rPr>
              <a:t>1	CONALEP</a:t>
            </a:r>
          </a:p>
          <a:p>
            <a:r>
              <a:rPr lang="es-MX" sz="1300" dirty="0" smtClean="0">
                <a:solidFill>
                  <a:prstClr val="black"/>
                </a:solidFill>
              </a:rPr>
              <a:t>1	CONSEJEROS</a:t>
            </a:r>
          </a:p>
          <a:p>
            <a:r>
              <a:rPr lang="es-MX" sz="1300" dirty="0" smtClean="0">
                <a:solidFill>
                  <a:prstClr val="black"/>
                </a:solidFill>
              </a:rPr>
              <a:t>1	CRUZ ROJA</a:t>
            </a:r>
          </a:p>
          <a:p>
            <a:r>
              <a:rPr lang="es-MX" sz="1300" dirty="0" smtClean="0">
                <a:solidFill>
                  <a:prstClr val="black"/>
                </a:solidFill>
              </a:rPr>
              <a:t>1	DEPENDENCIAS Y SECRETARÍAS</a:t>
            </a:r>
          </a:p>
          <a:p>
            <a:r>
              <a:rPr lang="es-MX" sz="1300" dirty="0" smtClean="0">
                <a:solidFill>
                  <a:prstClr val="black"/>
                </a:solidFill>
              </a:rPr>
              <a:t>1	EMPRESAS</a:t>
            </a:r>
          </a:p>
          <a:p>
            <a:r>
              <a:rPr lang="es-MX" sz="1300" dirty="0" smtClean="0">
                <a:solidFill>
                  <a:prstClr val="black"/>
                </a:solidFill>
              </a:rPr>
              <a:t>1	IMSS</a:t>
            </a:r>
          </a:p>
          <a:p>
            <a:r>
              <a:rPr lang="es-MX" sz="1300" dirty="0" smtClean="0">
                <a:solidFill>
                  <a:prstClr val="black"/>
                </a:solidFill>
              </a:rPr>
              <a:t>1	INFOQRO</a:t>
            </a:r>
          </a:p>
          <a:p>
            <a:r>
              <a:rPr lang="es-MX" sz="1300" dirty="0" smtClean="0">
                <a:solidFill>
                  <a:prstClr val="black"/>
                </a:solidFill>
              </a:rPr>
              <a:t>1	IQM </a:t>
            </a:r>
          </a:p>
          <a:p>
            <a:r>
              <a:rPr lang="es-MX" sz="1300" dirty="0" smtClean="0">
                <a:solidFill>
                  <a:prstClr val="black"/>
                </a:solidFill>
              </a:rPr>
              <a:t>1	TRIBUNAL SUPERIOR DE JUSTICIA DEL EDO. DE QUERÉTARO</a:t>
            </a:r>
          </a:p>
          <a:p>
            <a:r>
              <a:rPr lang="es-MX" sz="1300" dirty="0" smtClean="0">
                <a:solidFill>
                  <a:prstClr val="black"/>
                </a:solidFill>
              </a:rPr>
              <a:t>1	KIMBERLY CLARK</a:t>
            </a:r>
          </a:p>
          <a:p>
            <a:r>
              <a:rPr lang="es-MX" sz="1300" dirty="0" smtClean="0">
                <a:solidFill>
                  <a:prstClr val="black"/>
                </a:solidFill>
              </a:rPr>
              <a:t>1	LCDA. INÉS SÁENZ</a:t>
            </a:r>
          </a:p>
          <a:p>
            <a:r>
              <a:rPr lang="es-MX" sz="1300" dirty="0" smtClean="0">
                <a:solidFill>
                  <a:prstClr val="black"/>
                </a:solidFill>
              </a:rPr>
              <a:t>1	REINA ADRIANA I</a:t>
            </a:r>
          </a:p>
          <a:p>
            <a:r>
              <a:rPr lang="es-MX" sz="1300" dirty="0" smtClean="0">
                <a:solidFill>
                  <a:prstClr val="black"/>
                </a:solidFill>
              </a:rPr>
              <a:t>1	SECRETARÍA DE ADMINISTRACIÓN</a:t>
            </a:r>
          </a:p>
          <a:p>
            <a:r>
              <a:rPr lang="es-MX" sz="1300" dirty="0" smtClean="0">
                <a:solidFill>
                  <a:prstClr val="black"/>
                </a:solidFill>
              </a:rPr>
              <a:t>1	SNTE</a:t>
            </a:r>
          </a:p>
          <a:p>
            <a:r>
              <a:rPr lang="es-MX" sz="1300" dirty="0" smtClean="0">
                <a:solidFill>
                  <a:prstClr val="black"/>
                </a:solidFill>
              </a:rPr>
              <a:t>1	TRANSPARENCIA</a:t>
            </a:r>
          </a:p>
          <a:p>
            <a:r>
              <a:rPr lang="es-MX" sz="1300" dirty="0" smtClean="0">
                <a:solidFill>
                  <a:prstClr val="black"/>
                </a:solidFill>
              </a:rPr>
              <a:t>1	SECRETARÍA DEL DEPORTE</a:t>
            </a:r>
            <a:endParaRPr lang="es-MX" sz="13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438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1" y="0"/>
            <a:ext cx="3811712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554804"/>
            <a:ext cx="10515600" cy="1135884"/>
          </a:xfrm>
        </p:spPr>
        <p:txBody>
          <a:bodyPr>
            <a:normAutofit fontScale="90000"/>
          </a:bodyPr>
          <a:lstStyle/>
          <a:p>
            <a:pPr algn="ctr"/>
            <a:r>
              <a:rPr lang="es-MX" b="1" dirty="0">
                <a:solidFill>
                  <a:prstClr val="black"/>
                </a:solidFill>
              </a:rPr>
              <a:t>PÁGINA DE FACEBOOK</a:t>
            </a:r>
            <a:br>
              <a:rPr lang="es-MX" b="1" dirty="0">
                <a:solidFill>
                  <a:prstClr val="black"/>
                </a:solidFill>
              </a:rPr>
            </a:br>
            <a:r>
              <a:rPr lang="es-MX" b="1" dirty="0">
                <a:solidFill>
                  <a:prstClr val="black"/>
                </a:solidFill>
              </a:rPr>
              <a:t>ESTADÍSTICA DE INCIDENCIA</a:t>
            </a:r>
            <a:endParaRPr lang="es-MX" b="1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2127732"/>
            <a:ext cx="5715000" cy="353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 descr="data:image/png;base64,iVBORw0KGgoAAAANSUhEUgAABLAAAALmCAYAAABSJm0fAAAAAXNSR0IArs4c6QAAIABJREFUeF7s3QeYFeXZ//F7e2HpvS2yNKUXadKUJiJWUF/UN0bsGmOJGmNMYv+rSYyJUaNGjNForFgpYqGKVKWDUqT3urvA9v/cD86+Z8+eMlvO2TnnfJ/r4gJ258w883kGEn/czz1xJdYQBgIIIIAAAggggAACCCCAAAIIIIAAAi4ViCPAcunKMC0EEEAAAQQQQAABBBBAAAEEEEAAASNAgMWDgAACCCCAAAIIIIAAAggggAACCCDgagECLFcvD5NDAAEEEEAAAQQQQAABBBBAAAEEECDA4hlAAAEEEEAAAQQQQAABBBBAAAEEEHC1AAGWq5eHySGAAAIIIIAAAggggAACCCCAAAIIEGDxDCCAAAIIIIAAAggggAACCCCAAAIIuFqAAMvVy8PkEEAAAQQQQAABBBBAAAEEEEAAAQQIsHgGEEAAAQQQQAABBBBAAAEEEEAAAQRcLUCA5erlYXIIIIAAAggggAACCCCAAAIIIIAAAgRYPAMIIIAAAggggAACCCCAAAIIIIAAAq4WIMBy9fIwOQQQQAABBBBAAAEEEEAAAQQQQAABAiyeAQQQQAABBBBAAAEEEEAAAQQQQAABVwsQYLl6eZgcAggggAACCCCAAAIIIIAAAggggAABFs8AAggggAACCCCAAAIIIIAAAggggICrBQiwXL08TA4BBBBAAAEEEEAAAQQQQAABBBBAgACLZwABBBBAAAEEEEAAAQQQQAABBBBAwNUCBFiuXh4mhwACCCCAAAIIIIAAAggggAACCCBAgMUzgAACCCCAAAIIIIAAAggggAACCCDgagECLFcvD5NDAAEEEEAAAQQQQAABBBBAAAEEECDA4hlAAAEEEEAAAQQQQAABBBBAAAEEEHC1AAGWq5eHySGAAAIIIIAAAggggAACCCCAAAIIEGDxDCCAAAIIIIAAAggggAACCCCAAAIIuFqAAMvVy8PkEEAAAQQQQAABBBBAAAEEEEAAAQQIsHgGEEAAAQQQQAABBBBAAAEEEEAAAQRcLUCA5erlYXIIIIAAAggggAACCCCAAAIIIIAAAgRYPAMIIIAAAggggAACCCCAAAIIIIAAAq4WIMBy9fIwOQQQQAABBBBAAAEEEEAAAQQQQAABAiyeAQQQQAABBBBAAAEEEEAAAQQQQAABVwsQYLl6eZgcAggggAACCCCAAAIIIIAAAggggAABFs8AAggggAACCCCAAAIIIIAAAggggICrBQiwXL08TA4BBBBAAAEEEEAAAQQQQAABBBBAgACLZwABBBBAAAEEEEAAAQQQQAABBBBAwNUCBFiuXh4mhwACCCCAAAIIIIAAAggggAACCCBAgMUzgAACCCCAAAIIIIAAAggggAACCCDgagECLFcvD5NDAAEEEEAAAQQQQAABBBBAAAEEECDA4hlAAAEEEEAAAQQQQAABBBBAAAEEEHC1AAGWq5eHySGAAAIIIIAAAggggAACCCCAAAIIEGDxDCCAAAIIIIAAAggggAACCCCAAAIIuFqAAMvVy8PkEEAAAQQQQAABBBBAAAEEEEAAAQRcHWCdOHFCJk+eLD/++GOlVio9PV1q164tWVlZ0qtXL8nMzJT4+PhKnYsPIYAAAggggAACCCCAAAIIIIAAAgjUjEBUB1jepK1bt5bLL79cGjZsWDPaXDWkAiUlJbJlyxb57rvvZMyYMZKamhrS63FyBBBAAAEEEEAAAQQQQAABBBAIj0BMBVhKquHVtddeS4gVnucrbFc5dOiQTJkyRdavXy9t2rSRSZMmEWCFTZ8LIYAAAggggAACCCCAAAIIIBBagYgKsOrUqSM///nPzbbAYEMDDd16+M0338jBgwfLHK5bCvU8VOgEU4yc7//nP/+R5cuXmwmfcsopBFiRs3TMFAEEEEAAAQQQQAABBBBAAIGgAhEVYNWrV09uueUWqVu3btAbsw8oLi42IdbHH38sRUVF5svaB+tnP/uZdO7c2fF5ONDdAgRY7l4fZocAAggggAACCCCAAAIIIIBAVQSiPsBSHO2N9Omnn8qcOXNKrXr27CkTJ06UuLi4qvjxWZcIEGC5ZCGYBgIIIIAAAggggAACCCCAAAIhEIiJAEvddu/eLS+88ILk5uYaxhYtWsj1118v+qZCRuQLEGBF/hpyBwgggAACCCCAAAIIIIAAAgj4E4iZAOvYsWPy4osvys6dO41FZbYj8hi5V4AAy71rw8wQQAABBBBAAAEEEEAAAQQQqKoAAVaQflraN2vNmjXy9ddfy65du0SDMB1JSUnSoEED6dWrl/Tv319q1apVobXQ3lxbt26VRYsWyffffy/Z2dlmq2NCQoIJ17p06SKDBg2S+vXr+zyvfvaf//ynnDhxwnz/f//3f6Vbt24B56DHTp482TS319GjRw+54oorgs5bG+LPnz9fVq9eLYcPHza9xHTrpd6zvvFvyJAhpnG69hYLND7//HP57LPPyl17z549Mnv27DIO6tu0aVMZOHCg6HZP/b33WLlypbz22mtB5x/IJi8vzzR/1z5p+/fvL/W0r9+9e3fp27dvhdc36KQ4AAEEEEAAAQQQQAABBBBAAAEEHAvETIBV0S2EGiatWrVK3n33XTl+/HhAUA07zjrrLBk2bJjPoMX7wxqEvf3227Jjx46A59WQ6IwzzpCxY8eWO284AiwN63Sea9euNeFaoNGyZUu59NJLpXnz5n4P8w6w9PipU6eacDDQ+TUo1H5lGpZ5jqoEWBrCzZo1S7788kspKCio1vV1/KePAxFAAAEEEEAAAQQQQAABBBBAwJFATARYvpq49+vXT8aPH++zibtWR2mwMXPmzKDBjaeyvtXwsssuk7S0NL/43333nbzzzjtBQxPPE2illIY9nlVIoQ6w9u3bJ6+++qrs3bvX0YOkB6Wmppp5du3a1ednPAMsrTDT45cuXero/Frtdd1115neZfaobIClgeRbb71lKusqMtq3b28q3QKtb0XOx7EIIIAAAggggAACCCCAAAIIIOBMIOoDLA2vli1bZiqptOpGhwZBV199tWgg4WtoeDVjxozS8EqP1+18upWsYcOGZqucbsdbt26dTJ8+XQ4ePFh6mj59+siECRPMVkDvoVv3/vWvf5VuQ9QKq7Zt28rIkSNNdZFeR8+7YsUK89ZEu/JLjzv77LNl+PDhpacMZYCl2wS1X5huqbOHVliNGjVKsrKyTPCkId+BAwfkq6++MiGUXUGlTfF//vOfmy2F3sMzwFJD/Yz+0HOfe+65AQ30XIFCR6c9sPQZ0GfBMziz11e3gmq1l46jR4/K4sWLZe7cuWUq8AKtr7M/chyFAAIIIIAAAggggAACCCCAAAIVFYjKAEvDFX3b4LZt22TOnDmyefPmMpVUp59+uqm+8hUyaZP3l156qczbCrXqRoMrX0O3n2kg8u2335pvazDzP//zP6Zvk+fQ47T/1MaNG82XNZTSQEhDKV+9ozQc0h5X+rOOulavrhtuuEEaNWpkfh+qAEsDpSlTppieUDrUSMOzoUOH+u1xtWnTJvn3v/9dGsxpeDVp0iQTdHkOzwDLNtBtl3p+X2uh2z7VQMMkHdob7OabbzY/ew+nAZZWwP33v/81AZwO7TGmYWazZs18rq93JZqumz47GqYxEEAAAQQQQAABBBBAAAEEEEAgPAIRFWBVB0mgbX4a3rz33numsboOX9vWfM1BK6VefvllEyrpaNeunQlwPLf8aYimYYzdbylQiGZfwztsueSSS0wVmI5QBVga4Gn1ld2sfsCAAXLRRRf53GrpaaEVTbo1UoMhDeR+9rOfiVp7Du8Ay5eTt+/HH39sqqB0pKSkyLXXXluuF5Z+z0mA5R0iasCm6+SrWsxzHt6hZqtWrcx2RrYSVsefSM6BAAIIIIAAAggggAACCCCAQHCBmAmwNGw477zzpHfv3n4riXJycuT5558XrbrREWjLmjftvHnz5KOPPjJf1uBLq6U8q3o8gxjdZnf99deX6efka6l0PloNptsKtfeTvhFP33qoI1QBlud9OJ2nzsfbTrfjaaWS5/AOsDwDOX+PqnefK39vFHQSYHmbVWR9tdm8Nn3XoQGdbpM89dRTg/8J4wgEEEAAAQQQQAABBBBAAAEEEKiyQNQGWLrVS7eHdejQwYRWmZmZPrepeQrq9j6tpCosLDRfvvzyy8ttBfQnvmXLFlNhlZeXV+6z+jXdPqhVWDr8bbGryGqGIsDS/lC6FVDfOqhDzbTiyXsroK95avXa66+/Lho4+fusZ4Cl59Rz6zUCDaf36STA0p5WWiWmo6IhlPf6jh492vQuYyCAAAIIIIAAAggggAACCCCAQOgFIirAqlOnjql8qV27dhkZDU+039X8+fPL9LvSflG6/U1DLCfDM+BwcnygYzwDjiNHjsizzz4r2hxdh1ZRTZw4sUqXcBrseF5EK7k0SNNm8jr07YZXXHFF6SG6bVC3D+qWuaoO7VN1yy23mN5d9vAMsHx939c1nd6nkwDLswpOn6GbbrqptKdYsPv1XkNvu2Cf5/sIIIAAAggggAACCCCAAAIIIFB5gYgKsIKFHhpkad8obapu95rS5uDnnHOODBkyJGgfJ+8tbpVnFXM93bKoQ4MrDbA0BNFRHdU7ToMdz3sIFmB5hzRVuX9fAVFNB1ieIVewZ8n73r3tTjvtNNPny1fz+aq48VkEEEAAAQQQQAABBBBAAAEEECgvEFUBln17GmK99dZbolvidGjIMGHCBLOVULcW+hvVGWB59oDyDptiIcDy1QcsmgKs6tgGyl9ICCCAAAIIIIAAAggggAACCCDgTCAqAyytxJo5c6ZoYGIPJ2+cq0yPJifM+/fvN83hs7OzzeGREmBV9za5SA+wtMeZ/abJ6rZx8hxxDAIIIIAAAggggAACCCCAAAKxKhCVAZYu5vHjx+Vf//pXaeN0/Zr2xNK3/+n2MV/D8w18FW3yHegBCkcPrDFjxsjw4cMDPsfBthB6v0lQe4dpz7GkpKRq+fNR0wHWjBkz5IsvvjD3Qg+sallSToIAAggggAACCCCAAAIIIIBAWASiNsBSPW1WriGWNie3x+mnny7jx4/32bto3bp15vji4mJzeHVUSul5NDjyrN5p27atTJo0SVJSUoIusjYeX7p0qQlctO/SiBEjzOcqsy0xWCNy7Rum9//DDz+YeWnQd/PNN/sN/IJO3uuAmg6wqvIWQu83VFbXs1FRQ45HAAEEEEAAAQQQQAABBBBAIBYFojrA0q2EWnGj2wn11zq0H9ZVV10lp556arn11q1+L7zwQmmz9ZYtW8q1114r2s+pquO9996ThQsXmtOkp6ebSrAWLVoEPG2gxuHeYZQGW2effXbA83mHML62wU2dOlVmzZplzqP9wjTs69evX1Vv33y+pgMs79BP70vvL1BfNPvGPV2qszqvWmA5CQIIIIAAAggggAACCCCAAAJRLhDVAZaunW4lfPnll0t7F+nX/AVT2vRd31S3atWq0gBn1KhRpuopWMih2w815NCwS6ulzj33XGnXrl3p47NmzRr597//XVrdNWDAALnooosCnlcrwl599dXSZvTnn3++DB482Jzz6NGj5s2Ghw4dMr/Xa2lVl7/tfhrgaYi2aNGi0jn5CrA2b95sqsXstzg2bNjQhHj6c6Ch/b00/NNtiFoh1rlzZ9FtjZ5VZjUdYOk9TZ48WTTI0+GkL5oet3PnTnnppZckNzfXfE63ot54441Sp06dKP/rgdtDAAEEEEAAAQQQQAABBBBAwB0CUR9gKfOGDRvklVdeKQ1l9GsjR44UDae8gynvAMfJGww18Hr77bfNVkEdGvZohVX9+vVLV9m7mkrPe8EFF4i+rdBXOHbgwAETJOnPvs7pvd1Pz3fZZZdJz549yz1ZGl5p9deHH35YGobpQb4CLO8QT4/TLY9ataaVY76GhoT61kcN6ezha4tduAKszMxME7ppQOU99A2V//3vf0uDRF2jq6++Wpo1a+bz3vbt22dCxL1795rv61qdd955pUGiO/4YMwsEEEAAAQQQQAABBBBAAAEEolsgJgIsDXCmTJki33zzTelqahhzzTXXSOvWrcussK9thxpadOzY0VQUadChYZEGSHv27DHb7VauXFm6RTFQwOHdk8vXebXKZ/ny5aINxzUYskMTX1v5lixZIu+8807ptbX6Siu0Bg0aZKqDNIzSa+oWSg3m9N50+5vd48vfm/S8wzOdQ1pamtmiqJ/RKjM9l1ZbrV69Wr788ks5fPhwqWOTJk3khhtuMJVoniOUAZbnFk11PeOMM4xFYmKiCd7syjQ1effdd01fMXvo99RMw8QGDRqYL2uFm/bMmjt3buk66Nc1zNPG9urBQAABBBBAAAEEEEAAAQQQQACB8AjERICllBqwvPjii6J9ruyRlZVlwgjvSh0NOTQQ0ZDD7p3lZDk0OBk2bJgJejTk8jW0AkhDJ3uLXrDzBjqnrzctBjpf+/btTQCn2x11+Auw9HvaL0qr1uxtc8HmaX8/UEVTKAMszwbt3nP13Hqp3/NVMebk/jS8uuKKK9g66ASLYxBAAAEEEEAAAQQQQAABBBCoRoGYCbDUTAMpDY/sCqRA1VJ6zLJly0TfAmhXQgVy14ocDUp69+4dtF/Wli1b5M0335SDBw8GXEqtDBo3bpypDNLKKV9DK4X0ntavX+/3XHqfGlZpFZdWFH322Wfm2EABln5f+2tp5ZqeO1iQp9fo1KmTTJgwwW/AE8oAK1CYp356755DQ0qtntPqsWBhoq7DWWedZcJJfz3GqvHPJKdCAAEEEEAAAQQQQAABBBBAAAEvgZgKsDS00F5NWgVlD91qp9vdGjdu7PPhyMvLM72dtPn5rl275NixY+Y4DWx0K51uQTz99NNN03J/VVe+TqwBmW7v00BJAy2tdNKQSM+hPbQ0CNNtcL76OHmfTz+n55g9e7bZKmjPUbfO6dZHDV+08krn7BkiBQuw9Dp6bu3/pD201q5dayrZ1FGHhjm65e60006TgQMHlun55eueQxlg6fW0z5iGc7oFU5vK20Pn97Of/czn+thbNnU7plbn2X3M1F2btWuzfXXybEbP3yIIIIAAAggggAACCCCAAAIIIBBeAVcHWOGl4GoIIIAAAggggAACCCCAAAIIIIAAAm4UIMBy46owJwQQQAABBBBAAAEEEEAAAQQQQACBUgECLB4GBBBAAAEEEEAAAQQQQAABBBBAAAFXCxBguXp5mBwCCCCAAAIIIIAAAggggAACCCCAAAEWzwACCCCAAAIIIIAAAggggAACCCCAgKsFCLBcvTxMDgEEEEAAAQQQQAABBBBAAAEEEECAAItnAAEEEEAAAQQQQAABBBBAAAEEEEDA1QIEWK5eHiaHAAIIIIAAAggggAACCCCAAAIIIECAxTOAAAIIIIAAAggggAACCCCAAAIIIOBqAQIsVy8Pk0MAAQQQQAABBBBAAAEEEEAAAQQQIMDiGUAAAQQQQAABBBBAAAEEEEAAAQQQcLUAAZarl4fJIYAAAggggAACCCCAAAIIIIAAAggQYPEMIIAAAggggAACCCCAAAIIIIAAAgi4WoAAy9XLw+QQQAABBBBAAAEEEEAAAQQQQAABBAiweAYQQAABBBBAAAEEEEAAAQQQQAABBFwtQIDl6uVhcggggAACCCCAAAIIIIAAAggggAACBFg8AwgggAACCCCAAAIIIIAAAggggAACrhYgwHL18jA5BBBAAAEEEEAAAQQQQAABBBBAAAECLJ4BBBBAAAEEEEAAAQQQQAABBBBAAAFXCxBguXp5mBwCCCCAAAIIIIAAAggggAACCCCAAAEWzwACCCCAAAIIIIAAAggggAACCCCAgKsFCLBcvTxMDgEEEEAAAQQQQAABBBBAAAEEEECAAItnAAEEEEAAAQQQQAABBBBAAAEEEEDA1QIEWK5eHiaHAAIIIIAAAggggAACCCCAAAIIIECAxTOAAAIIIIAAAggggAACCCCAAAIIIOBqAQIsVy8Pk0MAAQQQQAABBBBAAAEEEEAAAQQQIMDiGUAAAQQQQAABBBBAAAEEEEAAAQQQcLUAAZarl4fJIYAAAggggAACCCCAAAIIIIAAAggQYPEMIIAAAggggAACCCCAAAIIIIAAAgi4WoAAy9XLw+QQQAABBBBAAAEEEEAAAQQQQAABBAiweAYQQAABBBBAAAEEEEAAAQQQQAABBFwtQIDl6uVhcggggAACCCCAAAIIIIAAAggggAACBFg8AwgggAACCCCAQBCB4/kiJwpKrB8iedbPJUGOzz4hkpQgkhj/088JcSd/b/1Isn6tP6cnw44AAggggAACCCDgVIAAy6kUxyGAAAIIIIBAxAoUFokcOV4iuXklcswKozSE0lBKf9ZQyg6n9Of8QrGOKSn9nv6+omPBD9YFHY7UJJG05DjRn9NT4iTtp9+nWQGXfl1/ZKSI1EqNk4YZJ3/UrxVvfs5IdXgRDkMAAQQQQAABBCJcgAArwheQ6SOAAAIIIBDrAhow7T1aIvuzi+Vgbokc1aDqRInk6I88MT8XOM+TqoWzIgFWVS6oVV0Nfgq19OcGteKkUe14aVI3TprVjZem1s9N6sRV5RJ8FgEEEEAAAQQQcIUAAZYrloFJIIAAAggggEAggWJrz97BHA2pTgZVJ3+2fuQUWwGV++zCFWA5vXMNsprXi5fGVpilv25aJ976fZy0qH8y5GIggAACCCCAAAJuFyDAcvsKMT8EEEAAAQRiSEDDqDIBlRVW7bOCqkNWZZWGWJEy3BZgBXLTKq6WDeKlVYM4aW39fPLXJ39f36roYiCAAAIIIIAAAm4QIMBywyowBwQQQAABBGJMoKj45La/3YeLZfeREtmlP1s/tD9VNIxICrACeWtfrlMaxUubxvHSsbn1o1mCtG8aL8mJ0bBK3AMCCCCAAAIIRJIAAVYkrRZzRQABBBBAIAIFjll9qHYc0qCq2AqqToZWuv0vkiqqKsoeLQGWr/uOt4qy2lihlgZaHZqdDLXaWaGWhl0MBBBAAAEEEEAgVAIEWKGS5bwIIIAAAgjEoIDu8jtghVPbDhbL9gPF5ufdVmgVzWGVr2WO5gDL32N9ilWl1ckKtTq3TJAureKlrfV7BgIIIIAAAgggUF0CBFjVJcl5EEAAAQQQiEGB49aWvy37TwZVGlhttyqt8gpiEMLrlmMxwPJe9VopIqdpmPVToKW/Tk/m2UAAAQQQQAABBConQIBVOTc+hQACCCCAQMwJaN+qnVY1lams+qm6SpurM8oLEGD5fiq0Sqtb63irQitBep2SII0yaBLPnx8EEEAAAQQQcCZAgOXMiaMQQAABBBCISQENqNbvKpYfdhfJpr3FUlAUkwwVvmkCLGdkLevHSU8ryOrZxvqRmSANCLScwXEUAggggAACMShAgBWDi84tI4AAAggg4E9AA6qNVlD1w64iK7QqloNUWFXqYSHAqhSbtG5oBVpWkGWHWvXSqdCqnCSfQgABBBBAIPoECLCib025IwQQQAABBCoksOdIiamw+t4KrLSflW4VZFRNgACran72p/Uth4M6Jlo/EiSrCU3hq0eVsyCAAAIIIBCZAgRYkbluzBoBBBBAAIFKC2iT9Q17iq3ASqusiuTo8Uqfig/6ESDAqv5Ho2mdOBn4U5jVw6rSSiDPqn5kzogAAggggICLBQiwXLw4TA0BBBBAAIHqENA263us5usaWGmV1VaryqqY3uvVQev3HARYIeUVfcNh/3aJcoZVmTWgfaKk8XbD0IJzdgQQQAABBFwgQIDlgkVgCggggAACCIRC4FieyKrtRbJ8a5HZGsgInwABVvisE61KrD5ZCXLmabrVMNGEWwwEEEAAAQQQiD4BAqzoW1PuCAEEEEAghgXyC0XW7DgZWm20tglSaVUzDwMBVs24a5jV1wqzhnVOlMFWmEVlVs2sA1dFAAEEEEAgFAIEWKFQ5ZwIIIAAAgiEUUCbrv9ghVUrthTJ2p1Fom8SZNSsAAFWzfrr1ZMSToZZZ1phllZmpSbV/JyYAQIIIIAAAghUXoAAq/J2fBIBBBBAAIEaE9AWVj/uK5blVmil2wRPWI3ZGe4RIMByz1rYMxl2aoKc0zPJhFoMBBBAAAEEEIg8AdcGWIcOHZJbbrlFZs+e7Uj1mWeekYsvvtgcu3jxYrnwwgsdfU4P6ty5s/zjH/+Qdu3aVejzvXv3liFDhsj48eNLP2tf9MSJE/KHP/xBXn/9dfGcm69J5eXlySOPPCKTJ0825/vrX/8qTZs2dTx/7wOPHTsmM2bMkHfffddY5ObmSteuXeW8886TiRMnSsOGDX2ee9u2bWYOX3zxhWzcuNHRZ3SdPvjgA/nkk0/km2++MecdMGCAnH/++XLJJZdIenp6uWtVdn6VBuGDCCCAQBQJ7DlSIt9ZodUKa4vgkeN0Ynfr0hJguXVlRJrWjZOxPZJkbM9EaZAR596JMjMEEEAAAQQQKCNAgBUgwKpXr54JtxITE8s9Njk5ObJs2TLz9ZYtW5rQaeDAgaXHVSTAWr9+vVx//fVy9OhR2bt3r7z00ksyduzYSj2q+/btk/vvv98ESrVq1ZIuXbpISkqKbNq0SXbs2GHu5//9v/8np59+epnzr1q1Su6991759ttvTRjXokWL0s8MHTpUHn30UcnKyirzGQ25fvWrX5mQzLbSA9asWSOHDx8WX5+r7PwqhcGHEEAAgSgR0OoqDa2Wbi6UXdbbBBnuFyDAcv8axVvZVb92CXJuryTrTYYJor9nIIAAAggggIB7BSIiwNIKn759+zpWtCuwhg0bJs8++6zUr1/f8Wf1QKefP3DggDz33HOmesu7cqoiAdZrr71mwqNbb73VBE96rxoY+apeCnQjhYWF8qc//clUfF1++eXmnHa1lVY9Pf/88/LUU0/J6NGj5Y9//KMEoP1CAAAgAElEQVQ0atTInE7v45577pG5c+fKgw8+aCqnNLTz/MzVV19tgrHU1FTzmezsbPN7rfK688475aabbiqdr57v8ccflzfeeEOuvPJKc079XGXnV6HF42AEEEAgigQ2W1sEl24+uUWwkL5WEbWyBFgRtVymEmtM90QZZ4VZWqHFQAABBBBAAAH3CRBg+VgTpwGWfnT37t3yi1/8QhYsWCDvvfee2T6nw2mApZVKWsW0detW+fOf/yyvvPKKzJo1y2zl69WrV4WemO3bt5ttl0VFRSZYy8zMLPN5z9DpzTffNBVSOqZOnSrXXXedTJo0yYRSWrFlD/szc+bMKTOnFStWyFVXXSW6jVLnrRVYnmPXrl3yy1/+UvTnF1980VR+VXZ+FULgYAQQQCDCBXLzxFRaaXB1IIdqq0hdTgKsSF05kd6nJMi43knWWwwTJMF6qyEDAQQQQAABBNwhQIDlYx0qEmAdP35cfve734kGQp69rpwGWFr1dM0118hFF11kKpWmTJkid911l9x+++2msikhwXmjUQ2VtO9Wp06d5IEHHiitlvK8xb/85S+lVVraMyw/P18ee+wxs23RM9Ty/Mw777xj5qPn1q2OOrTH1t///ncZPny43HHHHeUUPe/frqCrzPzc8ceEWSCAAAKhF9h6oFg09FhtVVsVk1uFHjzEVyDACjFwGE5fL92qyuqRKOdbYRZVWWEA5xIIIIAAAggEESDAqmKApf2edPuc9q969dVXpXv37uaMTgIsrZTSLX1PP/10ad8rrcS6+eabzTl8VVFV5YnW6z355JMmeLLDNq0A00op7Y/1wgsvSPv27ctdwg70PLcDBpuH9gi77777TFWa0y2gvuYX7Dp8HwEEEIhkgcJiMW8RXPBDoey2mrMzokeAACt61lLvpJdVlXVer0QZ3CmRqqzoWlruBgEEEEAgggQIsCoZYGlA9d1335nm7bq9zrtHlJMAyw6rtMpKe3W1atWqTEWU9rPStwZW17Cvp9sCdVufVmrZ2/r0GvYcvK+nzdpvvPFGady4seOeYtoMXrck6jWcvlXR1/yq6945DwIIIOAmgSPHSmTRxiJZbG0VPGZtGWREnwABVvStqd6RVmWNtnplXdAnSZrRKys6F5m7QgABBBBwrUBEBFjB9LwrfOyKoWCfs7/vufVPv1aRz+ub/rQXlFZNeTaLdxJg6ZY9X9sF7W2F2hjeV38pp/fleZw2ZH/kkUdMlZg2i9fraqN2J+GUk2M8r6VvGtSm8J999pmp+NKG8nFxgRui+ptfZe6VzyCAAAJuFdCm7FpttXZnsZRQcOXWZaqWeRFgVQuja0+ibywccmqiTByYJB2a0SjLtQvFxBBAAAEEokqAAMtaTn8BljYm1+bjGvTo0Lfo6ZZB3XbXrVs30zC9f//+pjLJO6AJFmBpYPPb3/5WPv30U/nPf/5T5i2LdmN3DbJefvll84bDqgy91t/+9jdzn/oGQg2VdM46nIRTTo6x56dvINReXrp1UIM9bQof7G2KgeZXlfvmswgggIBbBDbsKZY56wpl015rzyAjJgQIsGJimc1N9myTIJcNSJJ+7Zz3LY0dHe4UAQQQQACB6hOIiADLaQ8lm6UiTdh9UQb6vAY0jz/+uLzxxhsyfvx409i8YcOG5U4TLMCyt9j5eotfifXP8rrF76GHHvL5ZsCKLP+hQ4fkj3/8o6m8GjFihGnYrlsV7eEknHJyjJ5PtyOqx/Tp003VlfbA8qxK8zXvYPOryL1yLAIIIOAmAS2w0obsc63gaschyq3ctDbhmAsBVjiU3XWNrCbxcqkVZA3vTJ8sd60Ms0EAAQQQiBYBAiwfKxksAPPcIuevyihQgOXZvD3Yg6RN1e1+VcGO9f6+Z6A0btw482bC5s2blzls9+7d8otf/MJ8TZu7N2vWrNxl7ABLP6uVXFqZ5j1Wrlxp3saodtoP7N5775WMjIyAU3Yyv4reM8cjgAACNS2gjdm/sxqzz1tfKPuzCa5qej1q6voEWDUlX/PXbVw7Tib0T5JxvZIkNanm58MMEEAAAQQQiBYBAqxKBFj6EQ1qdAuhvr3PV5+nQAHWnj175LbbbhMNfTy3KHpPRc+t4dHvf/97uf7664P2kfL8/JIlS+Q3v/mN2fIYKFCq6lsItVps2rRpJhzTc91+++1yzTXXSEpKSsA/I07nFy1/0LgPBBCIfoH8QpFvNhTK/O8LJZfG7NG/4EHukAAr5h8ByUgVmdAvWcb3S5L0ZDwQQAABBBBAoKoCBFiVDLC0H5ZWLOn2PA2hnnvuOenQoUPp2QIFWFOnTpXrrrtOrrzyStMvKjXV+n84PoZ9nPbAcvomPw2U5s+fL3feeacJlLQS6oorrvAbKOXn55tthS+99JJoU/mhQ4eWm8lrr71mzqPbAzVIs0dxcbFMmTLFBGValaUVWOeee67Ex/tvZlrR+VX1AefzCCCAQKgFjueLfG01ZtfwSn/NQEAFCLB4DmyBWta/6dlBlv6agQACCCCAAAKVEyDAqmSApR/btWuX/PKXv5Svv/5abrjhBvn1r39dGhT5C7Ds5u1vv/22CY3Gjh3rd+XsSi1t5h7sWPskCxYsMNVdubm55q2DF1xwQcBAST9nB2WTJk0yTdc9q6eys7PN1+bMmSOTJ0+WXr16mUtpEKW9yfSedduh9gUbOHBg0Cqxysyvco82n0IAAQRCK3DkuPUPBtY2wcWbiqSgKLTX4uyRJ0CAFXlrFuoZa3h1Ud8kubR/shBkhVqb8yOAAAIIRKMAAVYVAiz96Icffih33323OYuGTMOGDTO/9hdgrV+/3lQx1a5d21RtZWZm+n2uPHtlXXrppfLoo48GfKOfNpi/5557RAOvJ554Qi688MKggZJe3PNzWhF28cUXmxBLw7bnn39ennrqqXLVYps2bTLh3d69e011mIZXwUZl5xfsvHwfAQQQCKeA9rXSNwpqn6tiWlyFkz6irkWAFVHLFdbJplnbCS/+KcjSbYYMBBBAAAEEEHAmENUBljOCk0c988wzJrjREayJu+d57Qqld999V8aMGWP6YelbCX0FWJ5vF9QthPqWvuTkwE0R7LcV6jU9K6B83dv7778vt956q6Pb9rxf/YBnT6p27dpJixYtREMq7cOl2wo1PMvKyjLn1vvQ0Eq3TzoZ9lskqzI/J9fhGAQQQCCUAtknRL5aUyBLNxdJkdWonYFAIAECLJ6PYAIpiSKXWM3eJ1gVWbUJsoJx8X0EEEAAAQSEAOunh6CyAZZ+fPny5aanlWdD97y8PNMz6vXXXy8Nxw4ePGgCJg3IXn75ZdHeVsFGTk6OCbree+890yBde1slJCSU+5hnL6tg59TvewdY+rVt27aZkOyLL74wzeO7du0q5513nkycONGEcvY4evSo3HXXXfLpp586uZTZatijR4/SXltOPuRrfk4+xzEIIIBAdQtocDV3XYEssrYKFrJVsLp5o/Z8BFhRu7TVfmO6nXDiGcmmKktDLQYCCCCAAAII+BZwbYDFgiGAAAIIIFCTAsesNwnOWktwVZNrEMnXJsCK5NWrmbk3yIiTnw1JlrE9EiXB//twamZyXBUBBBBAAAEXCBBguWARmAICCCCAgHsEtK+VvlXwq9WFklfonnkxk8gSIMCKrPVy02xb1I+TScOS5czOiRLnpokxFwQQQAABBGpYgACrhheAyyOAAAIIuEdg875i+XBpgWijdgYCVREgwKqKHp9VgfZN4+Xas5Klb1b51hEIIYAAAgggEIsCBFixuOrcMwIIIIBAGYEjx0tk6ncFsnp7aLqzx5fkS+3CzZJYnCvFccmSndhWCuNrsQpRLECAFcWLG+Zb69kmQX55drK0acS+wjDTczkEEEAAAZcJEGC5bEGYDgIIIIBA+AQKrbxq3vpCmb22UApC1KA9ufiQNDs+V5JKcktvTEOsfcm9JCfp5NtdGdEnQIAVfWtak3cUb+0lHN8vSa6yemSlBX6BdU1Ok2sjgAACCCAQUgECrJDycnIEEEAAAbcKrNtZbKquDuaGdrtgq9xpklJyuByDhljb0sZQieXWB6SK8yLAqiIgH/cpoI3ebxqRLMO78LpCHhEEEEAAgdgTcGWA9e9//1uOHTsWe6vBHSOAAAIIhFwgr6BEDuSUhKVBe0pSvLRtmuL3nvZbVVhHkk8N+T1zgfALEGCF3zyWrtitdbzcPiZFTmnMtsJYWnfuFQEEEIh1AVcGWA8//LBkZ2fH+tpw/wgggAACES6Qnp4ubdq08XsXh5M6yYGU3hF+l0zflwABFs9FqAV0W+HFfZPk50PZVhhqa86PAAIIIOAOAVcGWD/++KMUFYWoGYk73JkFAggggECYBLS31YqtRbJqe5Foz6twjkTJk7Zx3/q95J6U/vTBCueChPFaBFhhxI7xS9WvFSc3WtsKR3ZlW2GMPwrcPgIIIBD1Aq4MsKJenRtEAAEEEAi5QInV2mrx5iL5YlWB5OaF/HJ+L9DsxFypVbi93PcL4tJle/o55q2EjOgTIMCKvjV1+x31aZsgd5+bLI3rsK3Q7WvF/BBAAAEEKidAgFU5Nz6FAAIIIOBigezjJfLRsgJZazVqr+kRX5IvTfIWlgmx8uLqyd60AZIfX7+mp8f1QyRAgBUiWE4bUCA1SeS64clyQZ8ksXYYMhBAAAEEEIgqAQKsqFpObgYBBBCIbQF9n+CSTUUyfUWB5BW4yyKxOFeSSnKlKC6J4MpdSxOS2RBghYSVkzoU6NgsXu49P0XaNKIayyEZhyGAAAIIRIAAAVYELBJTRAABBBAILrA/u1imLCmQLfs1xmIgULMCBFg168/VRRKt7OqKQcky8YwkSUpABAEEEEAAgcgXiKgASxu7f/bZZ3L48GEZN26c1K5d29EK6Oe++OIL2bFjhwwaNEg6duzo6HP2QSVWI5W1a9fK6tWrJScnx3w5LS1NOnToIN27d5ekJKte22vs379f5s2bJ4cOHZKEhATJzMyUAQMGSGpqarlj9X5mzJghderUkdGjR5vjGQgggAACzgSKrF2C89YXypdrCkV/zUDADQIEWG5YBeagAi3rx8lvL0yRTs35/5c8EQgggAACkS0QMQGWhlAaCG3atMmEQBUJsL799lv57rvvzEpVNMDS6y5atEjWrVtnPq9hVVxcnOTn55vfN2vWTM4666wywdSRI0dMIJWXlyft2rUzP2/ZskUaNGggZ599tqSkpJR5ahYuXCjr168352ndunVkP1HMHgEEEAijwMGcYnlnUYFsO0DVVRjZuZQDAQIsB0gcEjYB7Yd14elJpj9WCi8rDJs7F0IAAQQQqF6BiAiwjh07JrNmzZI9e/aYu69IgLV9+3bz2YKCk81QKhpgabC0YMECSUxMlDPOOEOysrLMeXbv3m3Oe/z4cenatav07du3dGWWLl0qK1askNNPP126detmvj5nzhwTvg0dOrT0HPr1AwcOmLCrSZMmJsCi+qp6H3DOhgAC0Sugva6mLi+Q/MLovUfuLHIFCLAid+2ieeZN68bJPeNSpGcbqrGieZ25NwQQQCBaBVwdYGn1k27d0wqqwsJCU/mk2/mcBlgnTpww4VB2drYJoDRsqkiApaHX9OnTRbcD6lbBPn36lHkOtKpq9uzZZj7nnHNO6ZZGvebevXtl+PDh0rJlS/OZ77//XubPny+dO3eW/v37l55HQzDd2jhq1CgTYjEQQAABBAILHLXeMPjh0gJZv4v9gjwr7hUgwHLv2jAzkbE9E+WmkSmSnowGAggggAACkSPg6gDLDn2UU8Md7Tml2+00jHKyhVC3HP7www+mQkp7UVW0B5aGUDNnzjTB2ZgxY8wWQM+hWwOnTp0qumXQrqzSr02bNs2EZZ5ztO9F+29piKZD5/Pll19K27ZtZfDgwZHz1DBTBBBAoIYEVmwtko+WFcgJl71hsIY4uKyLBQiwXLw4TM0INMyIk7vOTZZ+7dhTyCOBAAIIIBAZAq4OsDZu3Cj6o1evXtK4cePSwMdJgKWfmzt3rjRt2tQ0Rq9ME3cNvzQEq1evnowdO7Zc7ypdYm0qr0GUZ2WVfk23O44cOVKaN29ungTvCiy7If3Ro0dNXyy9BgMBBBBAwLfA8fwSE1yt3EbVFc9IZAgQYEXGOjFLkRFdEuUXo1OkThoaCCCAAAIIuFvA1QGWN51dsRQswNJqKw2RdLuhhkP169cvDZoqsoXQbv6u4ZlWYOl1vYdWhK1Zs8ZsFdSgTIf9tUA9sDRg03BMtyZqQMdAAAEEEPAtsHV/sby5IF+yTyCEQOQIEGBFzloxUzHh1V3npsqgjvTG4nlAAAEEEHCvQNQFWFrZ9NVXX4k2b9deU6eddprRtyulKhJg+QqnnARY/t5C2KhRIxOoFRcXm22GOlftnZWenu7eJ4SZIYAAAjUkUGQVW325plDmrCu0/kGihibBZRGopAABViXh+FiNCpzfO1FuHpUiSeRYNboOXBwBBBBAwLdA1AVYK1eulCVLlkjr1q3LvNUvnAGWUmvjd62w0mowfbNgZmameYthcnKy6Bz1TYUDBgyQU0891RyjDd737dtn+m3ptkftiVW7dm2eWwQQQCAmBfYeLZZ3FhbIrsMkVzH5AETBTRNgRcEixugttGkUJw+OT5XWDeNjVIDbRgABBBBwq0BUBVg7d+40TdFTUlJMZVNGRkape7gDLH8LnpOTY6qv0tLSTDWWvulQf5+bm2tCN92muHnzZvN973tw60PEvBBAAIHqFFiwoUhmLC+QQtpdVScr5wqzAAFWmMG5XLUKpFhdM7Qvlr6tkIEAAggggIBbBKImwDpx4oTMmDHDvBFw2LBh0qZNmzLGlQmwVq1aJYsXLzYVURo2aSWV97C3GWr4pE3bgw09fv369aVzXL16tSxatKhME3itzlqxYoX07dvXvEGRgQACCMSCQM6JEpmypEDW7yK5ioX1jvZ7JMCK9hWOjfvTnli/OT9F0pLjYuOGuUsEEEAAAVcLRE2AZTd4LywsdATu2XTd3wcq+xZCf+c7cOCACdmaNGlSur1R+3Vt3bpVzjzzzNLQTe9F35rYokULR6GYoxvmIAQQQMDFAtsPWo3av86XI8ddPEmmhkAFBAiwKoDFoa4WaFo3Th64OEU6NqcxlqsXiskhgAACMSAQNQHW7t27Ze7cueIvwNKteto0PSkpyVRSaTiklVqBxt69e2XmzJmmL5W+hbBBgwZlDj9+/LhMnTpVsrOzZejQoZKVlRXwfLNmzTLN5UeNGmWqunRoZdiePXtk+PDh5k2GOuwwTo+x32wYA88it4gAAjEq8PUP1pbBFdbf0RRexegTEJ23TYAVnesay3d13VnJ8j8Dk2KZgHtHAAEEEKhhgagJsII5VmYLoYZe06dPNw3Zu3fvLn369ClzmS1btsjs2bMlNTXV9KsK1HTdDqV0q6FWW9mDCqxgK8f3EUAgWgWO5ZfIh9aWwdU7SK6idY1j+b4IsGJ59aP33vtmJcjvL0qR9BS2FEbvKnNnCCCAgHsFCLCCrI32q1qwYIFprj5w4EBp166d+YRWfGlFlVZhde7cWfr37+/3TFr5pQGavm1Qe2k1bNiw9NhAPbD69esnXbp0ce/Tw8wQQACBSgqwZbCScHwsYgQIsCJmqZhoBQWaWVsKH7ssVdo04i2FFaTjcAQQQACBKgoQYFmAugXwk08+EW0EP2jQIOnYsWMpq4ZP8+bNk02bNpmv6RZE3VKYn59vft+sWTPTz0qrsPyNjRs3mu2Np512Wrmgy7P5vFZn6di2bZvUrVvXhF2BzlvFtefjCCCAQI0IsGWwRti5aJgFCLDCDM7lwiqQbL2c8N7zUmTYabylMKzwXAwBBBCIcQECrCABlj4fJSUlsnbtWtFqqZycHPPIpKWlSYcOHczWQg21/I28vDyZNm2a6HZE3WaYkZFR7lAN0DQk015YOrT31eDBgwNuSYzx55bbRwCBCBQoLC6Rj5cVytLNRRE4e6aMQMUECLAq5sXRkSlwcd8kuXFEsiRQjBWZC8isEUAAgQgTiKgAK8JsmS4CCCCAwE8Cx/JK5N/z8mX7wRJMEIgJAQKsmFhmbtIS6NQ8Xh65JEUaZJBi8UAggAACCIRWgAArtL6cHQEEEIh5gV2Hi+X1+fly5FjMUwAQQwIEWDG02Nyq1K8VJw9OSJUuLQmxeBwQQAABBEInQIAVOlvOjAACCMS8wMptRfLeogIp5EWDMf8sxBoAAVasrTj3G2+9mPDXVl+skV3pi8XTgAACCCAQGgECrNC4clYEEEAgpgWsdlcyY0WhzP++MKYduPnYFSDAit21j/U7n9AvSW6w+mJpoMVAAAEEEECgOgUIsKpTk3MhgAACCMiJghJ516q6WreTsiseh9gVIMCK3bXnzkV6nxIvD1lbCtOSSbF4HhBAAAEEqk+AAKv6LDkTAgggEPMCh3JL5NW5+bI/m2btMf8wxDgAAVaMPwDcvrRuGCePX5YqzerRF4vHAQEEEECgegQIsKrHkbMggAACMS+wYU+RvPVNgRzPj3kKABAQAiweAgREMlJFHrvUau7eKgEOBBBAAAEEqixAgFVlQk6AAAIIILBoY6F8vKxQqLviWUDgpAABFk8CAicFaO7Ok4AAAgggUF0CBFjVJcl5EEAAgRgUKC4pMcHV4k1FMXj33DIC/gUIsHg6ECgrcNmAJLl+eDIsCCCAAAIIVFqAAKvSdHwQAQQQiG2B/MISeXNBgfywm2btsf0kcPe+BAiweC4QKC8wului3D1O31BIc3eeDwQQQACBigsQYFXcjE8ggAACMS+Qm3eyWfvOQ2wajPmHAQCfAgRYPBgI+BYY0D5BHhyfIokJhFg8IwgggAACFRMgwKqYF0cjgAACMS9wIKdYXp1TIAetNw4yEEDAtwABFk8GAv4FemTGy6NWc/e0ZEIsnhMEEEAAAecCBFjOrTgSAQQQiHmBHQet8MqqvDrGmwZj/lkAILAAARZPCAKBBdo3jZcnJ6ZK3XRCLJ4VBBBAAAFnAgRYzpw4CgEEEIh5ge93FZmeVwX0a4/5ZwGA4AIEWMGNOAKBFvXj5On/TZWGGfFgIIAAAgggEFSAACsoEQcggAACCCzdXCgfLCkUNg3yLCDgTIAAy5kTRyHQuHac/PmKVGnZgBCLpwEBBBBAILAAARZPCAIIIIBAQIGFGwvl42WFKCGAQAUECLAqgMWhMS9QJ03kj5eniW4rZCCAAAIIIOBPgACLZwMBBBBAwK/AnHWF8tlKwiseEQQqKkCAVVExjo91gfRkMZVYHZsnxDoF948AAggg4EeAAItHAwEEEEDAp8CMFQUydz0Nr3g8EKiMAAFWZdT4TKwLpCaJ/L/LUqV7JiFWrD8L3D8CCCDgS4AAi+cCAQQQQKCMQElJidkyuGgT4RWPBgKVFSDAqqwcn4t1gSQru3poQor0a5cY6xTcPwIIIICAlwABFo8EAggggECpQFFxiby3uEBWbC1GBQEEqiBAgFUFPD4a8wLxcSIPjE+RQR0JsWL+YQAAAQQQ8BAgwOJxQAABBBAwAhpevf1NgazeQXjFI4FAVQUIsKoqyOdjXcDKsOTe81NkZFdCrFh/Frh/BBBAwBYgwOJZQAABBBCQYmvb4FsLCK94FBCoLgECrOqS5DyxLnDb2clyfh+rORYDAQQQQCDmBQiwYv4RAAABBGJdQMOrD5YUyrIf6XkV688C9199AgRY1WfJmRC4eWSyjO9HiMWTgAACCMS6AAFWrD8B3D8CCMS0AOFVTC8/Nx9CAQKsEOJy6pgUuHV0slx4OiFWTC4+N40AAgj8JECAxaOAAAIIxKgA4VWMLjy3HRYBAqywMHORGBO485xkObcXIVaMLTu3iwACCJQKEGDxMCCAAAIxKEB4FYOLzi2HVYAAK6zcXCyGBAixYmixuVUEEEDAS4AAi0cCAQQQiEGBD5YUyJLN9LyKwaXnlsMkQIAVJmguE5MC956XIqO68XbCmFx8bhoBBGJawJUB1vvvvy+33nprhRamc+fO8o9//EPatWsnixcvlgsvvDDo53v37i1DhgyR8ePHm88FGiVWk+MXX3xRHnroIWnfvr35dadOnfx+ZOPGjXLjjTfKmjVrfB7TsmVL0etfdtllcsYZZ0hKSkq1Xt/fyex56fdtL1/H7t+/X6ZPny4zZ86UJUuWyOHDh8We86WXXmrmnJqaGtTY3wGHDh2STz/9VKZNm2bWKzc3t/T855xzjowaNUrS09MDnr+wsFC+/fZb+eijj2TRokWyatUqc7y6jhgxwqxrq1atJC5OX8QceJw4cUIWLlwoU6ZMka+//lp27Ngh9erVk9NPP93M5dxzz5X69euXO4n9rA0bNkyeffZZn8fYH9K5Tpo0Sfbu3St/+tOfZOLEiX4npfP5wx/+IK+//rp88MEH0rdv32C3wPcRcCwwY0WhzF1f6Ph4DkQAgYoLEGBV3IxPIOBUQP+f3a8JsZxycRwCCCAQNQJRHWBpAKHBVmJi+X+hycnJkWXLlpmF1GDmr3/9qwwcONDvwu7Zs0duu+02E0hpuPCrX/1Krr/+er/hSLAAy/NC11xzjdx7770BA5uKXt/fjQQLsPLy8uSNN94wAYuGVrVq1ZIuXbqYsOrgwYOlIVGPHj3kvvvuk0GDBjkKiOz5aBA4a9YsE87oXPwNDWyeeOIJvyHhhg0b5OGHH5bPP//cnEIDSF1HDbV0jey5X3XVVXLzzTf7DZZ0PvPnz5fHHntMli9fbs6lAVhGRoZZ59WrV5twTc//m9/8RsaMGVPmfp0GWEVFRfLUU0/JSy+9ZCz1/v785z+bkMzXIMCKmr9jXXcjX6wulK/WEF65bmGYUNQJEGBF3ZJyQy4T0BDrtxemyFmdqcRy2dIwHQQQQCBkAq4MsIL9B/0zzzwjF198sV8Up6HCgQMH5LnnnjOVSAfkeQcAACAASURBVFqJpSFW06ZNfZ53zpw5pmLm6quvlnXr1plQLNDxdlDUuHFjn5U5GlAsWLDABCdbtmwRvaezzz7b7z1V9PqVCbA0/HnhhRfMnDSw0cBOq6E8K6E0SPvnP/8pr776qiQlJZljzz//fMchloZLN910k+zatcucX6ukmjRpIvHx8ZKfny8aTP3973+XDz/80FRRaZCm3/ccP/zwg9xxxx2m+mrChAnmPKeccoo5hw69D62ievzxx00oNW7cOHnkkUdE18JzaHil1VsaxOnQ8+ga165du/Sw7OxsUwX1l7/8xYRN3kGn02dt9+7d8otf/MKcu0GDBvLxxx/Lyy+/bJ67YM87FVgh+/sv5k48Z12hfLaS8CrmFp4brhEBAqwaYeeiMSjwwPhUGdIpIQbvnFtGAAEEYk8gpgMsXW47WNAw6b333pMBAwaUewq0KkkDkLfeessEN/PmzZOnn37aVNOMHTvW51MTLMCyP/Tmm2/KXXfdJVop9Pvf/97ntrzKXN/foxyoAktDo7vvvls6duxoApsOHTr4PI0GPxqq/PrXv5bmzZvL888/byrdnAzdevnggw+a62ig46s6Tqun9NyffPKJCfY8w0oNHe+55x6zvVGDpxtuuMHnOXQu+/btM8d+9tlnZkuqOntezw7Tjh8/bqqj/FWTFRcXm9BO5+0ddDoNsKZOnSrXXXeduW+t8Lr22mvN9tH777/f5/ZRKrCcPE0cUxGBedaWwenW1kEGAgiER4AAKzzOXAWBROvfL/94eap0zyTE4mlAAAEEol0g5gMsDS9+97vfiQZJ/iq71q9fb7YLaj8lPUa3lem2P+2L9Oijj/rc+uc0wLIDkCuvvNIEJL76SlXm+hUNsOwtirqtUoM57ekUaGiVk1ZHqYf2dfIXxHieQ4M43fb3yiuv+LW2j3/nnXfkgQcekNtvv90EP96Bn1ZeaajoWS3la752SHX06FGZPHmy9OrVyxxmb+nTINJXuOV9LvXRLYTNmjUz4VNWVpY5xEmAdezYMfntb39ren795z//kczMTFPtpVVo/nqpEWBF+1+94b2/xZsK5cOlhFfhVedqsS5AgBXrTwD3H06B9GSRZ3+eJpmNTlbjMxBAAAEEolMg5gMsz4BDq6u6d+9ebqXtKimtkNIg68iRI6YHloY9nqGI5wedBlj2uTWoufPOOyUhofy/HlXm+v4eV38VWPYWRe3xFKg3k+d51U490tLSAjaE9/yMXYGl1Vd6v8Ga13t+VvuWadWVVsoFqn7z/IwGVU8++aTZlqjVTxocaVP37du3yy233CJr1641oVJlm6Q7CbDsAFKb/6tt3bp1S18IYD9T3o3mCbCi8y/cmrirtTuL5I35BVJSExfnmgjEsAABVgwvPrdeIwINM+LkuatTpVFtQqwaWQAuigACCIRBIGYDLA0IvvvuO9PTSMMb7W2lVUTeFVC6nc0OqzwDLjuI8Rc8BQuwtCpHtyL+8Y9/NCGOvy17lb1+RQMsraTSnlEaKukPJ2/u06om3ZanlUUasg0dOjToI+vZv2rkyJFyxRVXmPBI+0sFu+bmzZtN/6yCggLTq0sDISdDtxDq+mq/Le3ZpQ3aly5davpdaWCp4ZZWVlVmBAuwPN9eqY3rNfDTsWLFCrNtVN9k6auXGgFWZVaDz3gLbNxbJK/NLZDCYmwQQCDcAgRY4RbnegiItG4YZyqxaqUEfwM1XggggAACkScQ1QGWk+XQt+wFelPd3LlzfW4XtKtqdAubNoLXbWGew+lbCLVxu26V8/68fa7KXr8iAZaGJQ899JDp76Vb6i655BIndOYtfRrKaJPzYI31PU+o4ZFu27Tf+qff06bxgwcPljPPPFN69uxpGq57B1p26KQ9pJ599llp2LCho3n6CpnsUEu3gepWyDp16jg6l/dBwQIse2um93ZBe1vh22+/7bOajACrUsvBhzwE9hwplhe+zJd8dg7yXCBQIwIEWDXCzkURkG6t4+VPVk+sxARCLB4HBBBAINoEojrA0qoebS5uN+7Wvk267U2rmrp162a2kPXv399nWKIL7dknyTugsRur6xZCDUC0mqcyAZZ+Rvs5adPyFi1alDlHVa5f0QCrMkGUZ8iilVj6ZkCnQz+7cOFCmTJlinlj4I4dO8p89IILLjDVXXavKf1msLDI37Xtz+mzoG+c1LDs/fffN72vAvUec3IvweZkB5AXXXRRuR5ndmP3Sy+9tFwvNQIsJ/oc40/gQI714oGv8iX7BEYIIFBTAgRYNSXPdREQOfO0BLn/wpSg1f1YIYAAAghElkBUB1jaiFwrderXr1+6KvoWO90q98Ybb5gtZRrc+Kvk2bp1q9x8883ms76qrOwAwlffqGBbCPPz82XDhg1m+5q+/U/Pob2aPOdSleuHO8CqSAWW99z0LX979+412+r0zYNffPGFCRlbtmxpttcNHDjQfCRYWBQswPJ8HuyeX6GswPIMOX317LLXV8M7715qBFiR9Repm2Z7LK9E/vFFvhzMpeuVm9aFucSeAAFW7K05d+wugQn9kuSmkVZ3dwYCCCCAQNQIxFyApSu3b98+ueeee0S3ken2Qe19lZ6eXm5R7ebpwVZbtyG+/PLLMmTIkNJDgwVY9oEa3GilkYY23iFQVa5fkQBLjw1XD6xglvp9DRk1MNRqqXHjxskTTzxhemRVZw8suweVVmOFqgeWvc1Ug8pgw7uXGgFWMDG+70ugoKjEVF7tOER4xROCQE0LEGDV9ApwfQREbj07WS7skwQFAggggECUCMRkgKVrp9U8uoVQq1+08unyyy8vU2Zs9yjSBuVdunQp19zdXv+DBw/KqlWrZNKkSSYIs9+q5zTA0vNoA3fdhui5Da+q169ogBWOtxCquRr16dNH9O173g3zPee8e/du0TcV6hsf7W1/1fkWQl033UKoc3LyFkJtxv7888/L999/X9p43n6OLrzwQvFV7WcHkF27dpUGDRr4XBINqlavXi0dO3YsU+VHgBUlf8OG8TaKikvkza8LZN0uOraHkZ1LIeBXgACLhwOBmhfQLlhPTEyVPm3Lv+W75mfHDBBAAAEEKioQswGW9sPSyht9C6D2RtKKnw4dOpT6ffvttyaU0u9pdZK/AMI+TpuA65sJ9a1yOqoaYFXl+lpd9PDDD5v78Q6K7HlpxZlur2zVqpWZr91sfNmyZeZ+tbl8oOHp5x3e+fuc9h/Tt/BpNZWvLZmenzt06JAJGLVazg6w9Pt2KORZmRVonvrWQ90Gun///jLb9Dz7i2mQpeGh3SvN1/m0Cfsvf/lL06/rlVdekdGjR5vD/G1rtN8eqT2wAgVk9nHTp08v00uNAKuif5Vx/Jx1hfLZSjq28yQg4BYBAiy3rATziHWBVKsA65mr0iSrSXysU3D/CCCAQMQLxGyApSvnGUrccMMNppG6VlB5hhsaAGno4v1GPHvlPd8m53ms0wBLg5W7777bbGe0txBW9fpr1641c27Tpk258M2utBoxYoT87W9/M2GSPbQXl85Fq4G0IuzUU0/1+YBrNdIHH3xgvJo3b24qkzToCzY8rX71q1+ZYMlfFda8efNMhZR3gKjbC3X7pwY+9957r7lPu+rN+/qeW0V9hVT2GmmV11NPPSWDBg3yuc4a1r3wwgvy2GOPldnSGCjAspu367bSP//5z2Wcvedph3KevdQIsII9TXzfU+D7XUXy2rwCYeMgzwUC7hEgwHLPWjATBOrXipMXr0mVBhmEWDwNCCCAQCQLxHSApQtnhzb6a220rVvB7Gok7WHk3Vzb12LbAYSGFdp0vGnTpkErsLRx+Y8//miOf/fdd6Vv374mbGrdunWVr6+BjgZEGvLceeedJuTJyMgwPaQeeOAB029Lg6rbbrutTGDjGdRobyj9vjY59wyZNHB76623zLx1aH8q3ULnL+Dz9lqwYIE5r27dHDlypNx0003Ss2dPcw27mbs2x//Xv/4luo1QK+T0jYSeQ6uq9I2HWqWmb3DUe8zMzCydg97H0qVL5emnnxYN7LRaSreJNm7cuMx5PIO4pKQkMy99m2Tt2rVLj9NnQSvrtArMu6m8vwCrIgGknsPulaWBqt1LjQArkv9aDe/c92UXyz8+z5c8iq/CC8/VEAgiQIDFI4KAuwTaNo4zlVhpybqxkIEAAgggEIkCMR9gZWdnm75MGiLZbwJcuHChXHfddSa80Uok3R4YaNhvk9NAxX7bnF3do9vmgg0NizRgGTBggDnUfrthVa6vFV0a8ugWNe/hL9DR4zT8ef/99+XBBx80n9UG9XYPMLvflx7Xo0cPue+++/xWLfm7Zw2NZs2aZd7+qEb+hlaGaaXVFVdc4XNr3/bt2805NKTToYYaMOn81dyeuzbp10ovzzdRel5TQzPtc6ZbLjVU09G7d28T+Hnfrx6j/bs8h68thJ5vF3z11Vele/fuAR8Bz7cV2tsx1Unv7/XXXw/2+MiVV15p1itQT7GgJ+GAiBQ4UWC9cdAKr/bnUHsVkQvIpKNagAArqpeXm4tQgd6nxJueWPFxhFgRuoRMGwEEYlwg5gMsXf/ly5ebwEoDjEcffVR0C54GBxpeaUVOsKEVNxpAaU+tSy+91JxDq2luvPFGE6b4GhrQaAg0dOhQueiii0zVlg7PypuqXD8tLc1cWyvIdDub3ps2Ez/vvPPMPTVs2DDgbWkPKg12Zs6cKUuWLDGBkIZEGuBoxVX//v2rFJhocPjll1/KtGnTRPtu2eGRhni6vVGrrjSQCjQ0fNLPahXdokWLTDN9Ddx69eplKun0XrXHl5PqMK0s0zDM8351jQYPHixjx46VUaNG+XxTpa8ASwNA3bJoPwu+3nDpfV/21s727dubii/d/kmAFexPXmx/v9gKOXXb4A+7adoe208Cd+9WAQIst64M84p1gfN6J8rtY1JinYH7RwABBCJSIGICrIjUZdIIIIBAiARmrCiUuevZNxgiXk6LQJUFCLCqTMgJEAiZwC2jkuXivlZ3dwYCCCCAQEQJEGBF1HIxWQQQQEBkzt4DMvXHA5Kyo5UUFdKQlmcCATcKEGC5cVWYEwInBXQDoW4l7NM2ARIEEEAAgQgSIMCKoMViqggggMDG7Fy5fekqybe20GampUvrA1mSf5x/RebJQMBtAgRYblsR5oNAWYFa1i7Cl65Nk6Z1+Ycgng0EEEAgUgQIsCJlpZgnAgjEvMDh/AK5ZfEK2Z+XX2pR33qDZveCtnLsQK2Y9wEAATcJEGC5aTWYCwK+BfTNhH//eZqkJtHUnWcEAQQQiAQBAqxIWCXmiAACMS9QaFVc3f3tGllzJLucRaL1NqVByW3k2M76Me8EAAJuESDAcstKMA8EAgsM7pQgD45PhQkBBBBAIAIECLAiYJGYIgIIIPDXdZtk6s49ASH612omxVubg4UAAi4QIMBywSIwBQQcCtwwIlku7c92fIdcHIYAAgjUmIArA6wtW7ZIYSFv16qxp4ILIxBigTirYigjI0Pq1Kkjqan8q2cw7k927JFn1m8Kdpj5fteMepKxI9Nq7k5jWkdgHIRAiAQIsEIEy2kRCIGAbiB86spU6Z7J/3aGgJdTIoAAAtUm4MoA65FHHpGjR49W201yIgQQcK9AYmKiCbL0R+3atc0P+9eeX9Ovx+L44WiO3GY1bS8qKXF8+82tULDd4XaSl5vs+DMciAAC1StAgFW9npwNgVAL1Lb+Pe2Fa2jqHmpnzo8AAghURcCVAdZrr70mubm5VbkvPosAAi4WKLb6OWlInZ2dLQUFBY5nagdddvWWHXZ5Bl3160dPH6icgkK5adFy2evRtN0pVoYVDJ5e3FZy92U4/QjHIYBANQoQYFUjJqdCIEwC2tT9uavTJDmRpu5hIucyCCCAQIUEXBlgVegOOBgBBCJaIC8vrzTMskMtDbb01/bv9efjx487vs/09PTSSq5AlV0pKdY7tF06iq2KqwdWrJeFBw5Veob6YvDBqZlyfEfDSp+DDyKAQOUECLAq58anEKhpgbO7J8o949z7/w9q2ofrI4AAAjUpQIBVk/pcGwEEHAsUFRWVBlq+Ai79mv2jxOF2u6SkpDLbF73DLvv3Gohp365wjtc2b5PXN2+vlkv2zWgscVtbSEmJRloMBBAIhwABVjiUuQYCoRG4/8IUOatzYmhOzlkRQAABBCotQIBVaTo+iAACbhTQ8ConJ8eEWd4VXd7Bl9OXRcTHx/vsz+WrukuPrepYfuiI/PrbNeK861XwK7ZLz5Ame9pKYT7/hzy4FkcgUHUBAqyqG3IGBGpKIMX6n8oXr02TVg2q/r/pNXUPXBcBBBCIRgECrGhcVe4JAQQcCZw4caLc9kXPbYt24KXHOR21atXy2YjeM+yqW7euaPWXr3EoP19uXLhCDlegN5h9nlNyDkuTEye3Wh5OSZXva5ftB9Y4OUU6H28rxw6nOb0djkMAgUoKEGBVEo6PIeASgTaN4kxT96SE8FZgu+T2mQYCCCDgSgHXB1hHjhyRxYsXy65du0SrJRISEqRBgwbSr18/adKkSYVR7fPt3LlTdEuSbgtq1KiR9OrVS1q2bOnzfGvWrJHly5eL/kdsqvV2r27dukmXLl18bilat26dfPPNN9KnTx9zHAMBBCJfQP/u8RVseVd5aeWX0+2L2n/L842L9q9L1k+TN+r1kb1p9aTAOqYoydmbBIfv2WqFV8fKYB+yAqsvm2ZKQfz/vRY8xaoQ659wihzfXTfyF4Y7QMDFAgRYLl4cpoaAQ4HzeifK7WPoh+WQi8MQQACBkAu4OsDav3+/fP7556Z5swZN+h98+sYyDZ4SrTdsDRgwQDp06OAYafv27TJr1ixzDvt8+h+m+kN/r4GTBk+eY/369bJgwQLRqop27drJtm3b5ODBg9K1a1fp27dvmWO1GfW0adNE37A2duxYE3YxEEAgdgT0z76/7YveAZj+PeZklMTFmyCrwKqoKtQf1t8r+uuC5J9+bf3cofCEdLaqr3yN9VYV1rcNmpb71tDaLeX4jxX/RwAnc+YYBBAQIcDiKUAgOgQeHJ8igzux/T46VpO7QACBSBdwbYClYdCMGTPkwIED0qJFCznrrLMkOTnZhE+LFi2S77//3oRKZ599tuh2nGBDq6emTp0qWoGl5xs2bJgJmLRaYunSpbJq1SqzpWfUqFGllV16renTp5teOnqdhg0bSm5ubmlIde6555o52GPlypXmXBqsnXrqqcGmxPcRQCCGBY4dO1badF7/XsresUGOzv6nZJekSnZ8hhyVWnIksYEUFAdHatOmjWijeV8j36q+er+176C/a0Y9qbW9jRQX0eMjuDJHIFAxAQKsinlxNAJuFUizCqH/afXDalaP/6106xoxLwQQiB0B1wZYGzZskHnz5pn/KDvnnHPMVht7aOXCZ599Jrt375bu3buXq5rytXxbtmwx1VdpaWk+z6dB1d69e8tUVul/VGroZX9GK8B06LX37Nkjw4cPL912qFUXWn2lx2rY5a+/Tew8WtwpAgg4FsjLFXlqgMiu1eU+crj1GXJvp7tkb0GiJOadkKT8PEm0qlKT8k9IohXMJ1lf69qsiST76amlJ/xvG/+BemZaumQeait5uc62Kjq+Jw5EIMYFCLBi/AHg9qNKoF2TeHn26lT6YUXVqnIzCCAQiQKuDbC++uor+fHHH6V9+/YyZMiQcrbaa0q39jVu3FjGjBljthQGGlqxNX/+fKlfv74JsOwwyv7M7NmzZdOmTZKZmSkjRowwX96xY4d8+eWX0rRpUxk9enTp6e3wTKvCWrdubb6+cOFC0e2GWtml1RAMBBBAwLHAWzeKzH/R7+HFGU3klUGPyNtpXXweM3jfdml1LMfn9w4lpciMFm0DTiXD+vuzT2GWHDvwfxWljufOgQgg4FOAAIsHA4HoEvifgUly3Vn8Y090rSp3gwACkSbgygAr33oLl1Yzaa+pgQMH+tyOZ4dLGlyNGzeuTIWWr0Wwj9dX3GvgpdsB7WFvFdSeWz179jQN3XXo1sFPPvmktApMtzDq8K7A0m2Out1Rm8prqKWN5hkIIICAI4Hv3hOZfImjQ9f3vUnubjFR8uLK/h1Tz6rGGrPrR5/n0Cbue1N9by/0/ECi1QfwjJTWcnzH//3d6GhSHIQAAj4FCLB4MBCIPoFnf54qp7bg/+dH38pyRwggECkCrgywtM/Up59+KtojZujQoZKVlVXO0w6XtAG751Y+f/C67VCrurQJu1ZhaVWXhlh6DX1roG4x9O6pZTdl12MC9cDSrYkakHn2z4qUB4B5IoBADQoc3S3yaGeR474bsPua2YkWPeXuPo/I9wn1y3xb30DYb/9OySgqNF/Pt5q/L2zYXHbU+r/t107utG9GY5Et+kZWXhvuxItjEPAnQIDFs4FA9Am0qB8nk69PYyth9C0td4QAAhEi4MoAy0k45eQY7zXQSqtly5bJ2rVry73qXqunNCzz7LWln/f3FkK7Usuu7Grbtq0MHjw4QpadaSKAgCsE/j5K5PsvKjyVkrR68tagh+WVjN7lPqvVWDoOW28nrOzoVKuONNjdRgrzeetSZQ35HAIEWDwDCESnwCX9k+TGEWwljM7V5a4QQMDtAjEVYGkfrMWLF4tuUdRtftpoXSu49If+Xt8c2KdPn3JbANesWSPLly8XfZOhvrmwR48e0rlzZ7GbyR89etRUaNWrV09++OEH8ybC49pk2Tp/p06dpHfv3mwrdPufBOaHQLgFZj0t8v6dVbrqll5XyZ2ZkyQnrvqDpsbJKXJqTjs5kX3y5RUMBBComAABVsW8OBqBSBJgK2EkrRZzRQCBaBKImQDLrqTSxdMeV/r2wjir54uOzZs3m22EGlBpMNW/f39Ha7xx40bzpkQ9l55TtyFqM3gNrrT5vL7VUH9oddaZZ57p6JwchAACMSCwf6PI4z2sfX7Hqnyz+U1Old/2e1xWJFpb/6p5pFnBfv+4UyR3T51qPjOnQyD6BQiwon+NucPYFdCthP+8Nk1SkthuH7tPAXeOAAI1IeDKAEurl6ZOnSo5OTkm+PH1Vj/PLYQjR46U5s2b+/XzbNJ+2mmnyYAB1uvqvYZn+KRN3rVPVqBh98fSKiz7rYYzZ86Uffv2lfbksq+rc9VzNmjQoCbWmGsigICbBIqLRf5qvVl184Jqm1VJci35ZNAD8ve6Z1TbOT1PNKhWS8nf2iQk5+akCESrAAFWtK4s94XASYHxfZPk5lFsJeR5QAABBMIp4MoAq7rfQmiHXRoojRgxQlq21AbFZYcdmumx/hrHe35i5cqVZqughmG69dBuPK9bEceOHStpaWnm8AULFsi6detMf6wOHTqEc225FgIIuFFg5uMiH98Xkpnt6jJebm9/sxyOq3z/K38T65XRUJK3t5LioviQzJ2TIhBtAgRY0bai3A8C5QWe/t9U6daatxLybCCAAALhEnBlgKU3r28M/PHHH81WPH1joPdYtWqV6WfVuHFjU92UmOi/B0xFAiztZxUsbNLKsGnTppl+WHpt3TJoX0ODK7siS+e8cOFC0R5agwYNko4dO4ZrXbkOAgi4UWDHCpE/9RUpKgjZ7AobtJWHBz4p3yS1qPZrZKalS+sDWZJ/PKnaz80JEYg2AQKsaFtR7geB8gJN6sTJv25gKyHPBgIIIBAuAdcGWBs2bDD9pdLT000g5Pl2QLt5+u7du03/KW28Hmhok/bp06eb7X1aBeXrbYH2FkKtoBo1apToWwn9DQ2l9E2GGqy1a9fOHEYFVrgeWa6DQIQKFOafDK92rgz9DSSlyleDfieP1zuz2q9V3wrsuxe0lWMHalX7uTkhAtEkQIAVTavJvSDgX2BCvyS5aSRbCXlGEEAAgXAIuDbA0h5TM2bMkAMHDkiLFi1k2LBhpuJJtwEuWrRI9I2CGm7Zb/8LhuXZxL1nz57SrVu30jcD7tq1yzRf122EwRqu63x0Xtoja/To0aXn0FDNXw8srdhy0lcr2D3wfQQQiGCBqQ+ITH8orDdwoNM5ckenO2RPfPWGTYnWCzAGJbeRYzsD9woM681yMQRcJkCA5bIFYToIhEgg3urjrm8l7NicrYQhIua0CCCAQKmAawMsnaEGS7NmzTJvB9Q3BqakpJgAS8Mi3TKo/ae8+0ppsDV//nwTdo0bN65M5ZZuOdSthzq00kq3/um59Jw6GjVqZKqv9LP+hs5n27ZtpY3aPY/bvn27ma+eOysrS/bs2SMHDx4UbRzv9M2GPJsIIBCFAmHYOuhPrahuS3lu4KPySWr19+A7I6OZFG5tLiUlUbhm3BICVRQgwKoiIB9HIIIETmkUJy9abyVM0DSLgQACCCAQMgFXB1h610eOHDG9rjTM0q2AGg7p2/z69evnc5tfoABLz6ch03fffWeCJQ2vNBirVauWdOnSxQRN+nt/Y8eOHfLll19K69atzdsRfQ3t26Xz1aorDcg6deokvXv3Lq3UCtlKcmIEEHCnQDi3DvoTiIuXZf1vk/uajpeSAH/HVQawU606Un/nKVJUyL88V8aPz0SvAAFW9K4td4aAL4Frz0yWiWfQI5KnAwEEEAilgOsDrFDePOdGAAEEQi4w62mR9+8M+WWcXOBo1llyV5d7ZEtCHSeHOz6muVW12v5olpzITnH8GQ5EINoFCLCifYW5PwTKCiRZ/47zitXQvXk93tbLs4EAAgiESoAAK1SynBcBBBDI2S/yYJZIXo5rLIozmsgrgx6Rt9O6VOuc0qzq2P4lWZK7L6Naz8vJEIhUAQKsSF055o1A5QV6ZMbLU1emVf4EfBIBBBBAIKAAARYPCAIIIBAqgdd/LrLo36E6e5XOu7rPjXJPqyuk0NpeWF1DzzS0Vqbkbm1YXafkPAhErAABVsQuHRNHoEoCvxqbImN7JlbpHHwYAQQQQMC3AAEWTwYCCCAQCoHvvxL5ebOR/wAAIABJREFU+4hQnLnazpmbOUDu7XG/fJ9QvW8T7JXRUJK2trKau1dfOFZtN82JEAiTAAFWmKC5DAIuE6hl7ab/l7WVsEEG/xvosqVhOgggEAUCBFhRsIjcAgIIuEygME/k8R4ie7932cTKT6ckrZ68NehheSWjd7XOtV16hjTbf4rkH6ehbbXCcrKIESDAipilYqIIVLvAsNMS5fcX0Rey2mE5IQIIxLwAAVbMPwIAIIBAtQvMfFzk4/uq/bShPOHGHj+TO065VvLiqu9tgvWtN7F2P9FOjh2mH0go145zu1OAAMud68KsEAiXwJMTU6VP2+r739RwzZvrIBAKgcLCQvn222/l888/l6+//lqWLVtmLtOuXTvp16+fXHbZZdKrVy9JTCy//Xbx4sVy4YUXOp5W586d5R//+Ic5tw778y1btpS//vWvMnDgQL/nOnTokNxyyy2yb9++Muc4ceKE/OEPf5DXX3/d8TzuuusuueOOO8zxTj+vc+zdu7eMHTtWRo8eLanWi5ICja1bt8rNN99sbG+//Xa58847JcHqS+tv/OUvf5E//elP8swzz8jFF1/s+F7cdCABlptWg7kggEDkCxzaJvKY1SDdRY3bnaKeaNFTftf7AVmR2NjpR4IelxwfLwOTMuXYzurdphj0whyAQA0LEGDV8AJweQRqWKBF/TizlTAhPq6GZ8LlEahZgQ0bNsjDDz9swisdGtJkZWVJXFyc7NixQzZu3Gi+PmbMGHnwwQelVatWZSZcXQGWnlRDoSeffFIaN/b9/3XDEWB17dpVGjRoUG5RSkpKZNOmTcZEx1VXXSX333+/pKen+13AN9980wRrGnRlZmbKc889Z372NwiwwvhnYf/+/TJ9+nSZNm2aSVFzc3NNqtqnTx+56KKLpH///pKSErxUt7Ippb9brVevnvTo0UNGjRplkuH69X3/R1peXp488sgjMnnyZBkyZIhJf5s2bepIUB/m7du3y8cffyxffPGFfPPNN+Zz+vBrYn3BBReYpDbe+g9Fz+GZ9HqmrPaD6+jiPx00bNgwefbZZ8vcX0UtPa9np/AfffSRzJ492/zFVatWLZO867X0nvQvN+/h7568j/M8/6JFi2TVqlXmEHUaMWKEjB8/3vzlqH9xBrqGk7843n//fbn11lvFM2WviC3HRpnAS9a/EK38KGJvqiS5lnwy6AH5e90zqvUe+tdqJsVbm1frOTkZAm4WIMBy8+owNwTCI3DjiGS5pD9b6cOjzVXcKLBkyRL5zW9+I2vWrJEJEybITTfdJB07diz971b971z9b8onnnhCPvzwQ58Bkx1g+frvUSf37B2A3XfffXLDDTf4rPZyEmBVpnrJ6X/DFhcXy7x580zgp2ZaLTVx4kSft5mTkyN6L1v+P3tnAh9VebXxZ2Yyk8wC2SCQBAIkYFCQTVmDKIpCWCRUW9dKi1oVrYAI7ksVKsWlrVXrUsW26idW3FgUN5QPF7QIgqDigkECRAjEQPbtm3P9Bichy52ZOzP33nlef/xA8r7nPef/3kmYZ845b2EhBg0ahH/84x9tzhcjFLDUPDEhzpHD/te//qUIPqWlpRDBSNICJb3wwIEDR4SJcePGKeqjqLltjWBVSjVhiPgiD0WfPn2Omv7ll1/id7/7HcrKyvDDDz/gscceU1ID2xvyIhIl9Z///Kci2rWmWJ977rnKA5ya+vPtX+EWsAJl6YtVxKS77777iArvU6FFdJIXqu+c58+fjwsuuKDJNxc1L/7mKr8IncLN376IZSJOScplc9HRfw+ZJ99QRZxsSeySmChgtfcUx9DXP38N+Hv7r2sjENnT7yzM7H0VKiwOzdzt70mCpygL9XUsqdAMKg3plgAFLN0eDR0jgYgRcHp/hD51hQtJbmZhRQw6N9INgZKSEsj7OUlCuf7665X3wq0lnFRUVCjv5Z955hklQ+r8888/8t5LKwFL3ifL+zx5fyci1OjRo49iFW0By+fQv//9b4WZiFciZjmdR7fjkLLBGTNmKKKfzJs1axZ69+6Ne++9V9FMWhoUsML88pAHedGiRXj88ceVLCc5xFGjRh0RNNQotv4uhqJStpZdI6KICDIicqxdu1ZRliXTqkOHDk3o+B5CydRZsWIFhg4dioULF7aZEii1t5I2KPNFoJOa1uOPP/6IYi0K7ZYtWxRGsnfzbCE1Yo/PSd+LVbKhXnrpJcW/tkYwLMWeZI/JN7K9e/cq/l5yySVNMtHE55UrVyo8RchqLh61F9NXX32l1BrLC1rOQl7IPXv2PMJMzkvqroXZp59+ismTJyvn5Z9G2rxGuS1hkgJWmL8JGMl8Qz1w1wCg+HMjed2mrzVpfbFw6J340J6hWUzp3hTnnNIcVJdrJ4xp5hwNkYCGBChgaQiTpkjAwATGD4jD/MntV4kYOES6TgItEpBkB3kPLe+35D1da6KKb7FPkJGKGX8RRisBS0QxSTSRMkWpyJHsprS0tCa+60XAkvfMUjHUWtZZfX097rvvPvzlL39RxDgpv7zpppuU99GinUjFFwWsCL8wRZwSBVbEDlEV//jHPyI9veXyE3nQrrvuOuXA2mpeFopK2V55mGQOSUqkZFhJttSAAd43sv8/RIiZO3eukh4pL8YlS5bgnXfeUcoJRRxpaYjQ4muwdtFFFykPpMfjaXHujh07FNFGXtz+aYbtiT3+xgIVsIJhuWfPHlx99dWKcHTXXXcppZ/Nyx7FJzl7KRWVs5Qzf/TRR5Gbm6u421ZM/ip/W6mhYkfEQXm2Xn/99SPlf76mgf57yDc1yZiTb3jyza6lGmRmYEX4m4Net1v3MPDcTL16F7xf9gSsybsFi5JOCd5Gs5UebwbtiQ29UL6v5e9pmm1EQyQQRQIUsKIIn1uTgM4IPDA9AcdmMvtYZ8dCd8JIwJfssGzZMtWVR/I+Wt5vSeXMb3/72yNVMloJWBdeeKEiqEnywvPPP4958+bhqquualLtowcBy18HuPTSS5UqK4ej6Qe/xcXFSqKGcPb1vVq1ahVkvmRlSRJMS9luzMAK40PvOxS5oUDK7UR9bGv87//+r1JmKGqqCD6SGug/QlUp2xOw/F+k8hBJDyffEN8uvvhiRbCRF+WLL76ovHjaEtt8JYdi4+9//7tSNtnWePbZZ5UeWbKvlLvJQx4uAStYlj4VvrUsNf/4JPvu9ttvR01NDX79618rvc5ktBVTIPbFlr/o6C8m+u8hZym3TUjW1v3336/c1tC8lJACVhi/ERjFdNUh4A/em07K9xvF44D9LMnNx8y+16LU0vZtKGoNS8e+0QlZqCz6uexZ7VrOIwEjEKCAZYRToo8kEBkCOWlWPHoJb+SNDG3uogcC0tJF+kzJeOSRR5TStmCHlgKWvBeXRumSeCLJFc11hmgKWFJdJYkTIvqJriEZa9KDuqXKKJ9Y5S9wSc9suUFRkmf8E0D8uVPACvYpVLFOMmNEeT3llFOUtLiWOvWrMHNkSqgqZSAClmRYSdaYDH+xx9f3ytf8XL7e2k0B8tDJC0yUYvm9vSs0W2IRLgErGJaiqAtDyZILpvGdL77WYgpG5ZezkRrrBx54QFHgRcUWccp/DymnFDFNvjn06NFDOa/mPc4oYAXySjTp3GWzgXfvN2lwP4dVl9IL94xYiDWOHprFOtTjvQWmUC5sYH8QzaDSkC4IUMDSxTHQCRLQDYG5E+MxcVCcbvyhIyQQTgKhik7+vgV6C2Hz95q+9b731ZKZJO/fpDJI2hNJkoKv0kuNgKWGW/PSv+YtatqzIe2TJPMqLy/vqOQJeW/aUrmgv+5w6623Kj3HmideUMBqj3wIX5cHT/oUSVqflHrZbKGl3YaqUrYnYPmyeeTBEfHJlzHlE6vEf1FQ5eY7ySqSkkgRtFq6WUAe8DvuuEMpRRQGkoEUzAiXgBUMSylzFKVbhCZ/PoHG1VpMPvu1tbUBqfw+oVRqjOVMpEyzuYAlZZ6+cs6WsscoYAV6iiabv3fbT72vGhtMFlgr4VjjsH7UdbgtNR+NLdziGQyEXHdHpOztgboa/sM+GH5co08CFLD0eS70igSiRaCjNwHr6SvdcLEFZLSOgPtGkEB7AlZ7go6/CKW1gCWJIf5N4323yUs7mUgIWL4LzHzH4X8xnYhOUrXVt2/fo8oGffN9lVqiKzRP9PG1+ZH2O5LF1aVLlyanTgErTC8Cf4FHbiOQgwxlaKFStiZgyYtv/fr1SmM66e0kWWNSc+rLmPKVtTUvF/SVFUqDteY3BfhnK/lncwXKIBwCVrAsN2/erDRtz8rKOiLkBRqPzG8tpg0bNii3L0jTPxEK/W9jbGuflr65NhewJG1T0jnlGXjrrbeOuhmDAlYwJ2miNQ9NAL543UQBqQulLHssrup/A4qtTcu11a0+elZnRzz6Hs5B1SE2ug2WIdfpiwAFLH2dB70hAT0QOHuYHVeMo4Klh7OgD+ElEA4Bq7WG5u1F0jwDy/c+XS7/khvpCwsLFSFo/PjxqgSsYKqJ2npfLqWDb7/9tpJxJUPa6OTn5x+VPSVfk17RkgwiyS4tZVn5em/LzY++6i9/PhSw2ntagvx6IMKLmi20UCnV7CP9tyRjKiPjpxu7/MWep59+ukn9qu/hEiGr+U0BgTZUb823QDiq3TNYlu19E1PDV+a0FlOw9n3rJGPu4YcfRk6O9w20V5QU4VR6X/nfyLhu3Tql4XvHjh2b9CWjgKX29Ew47/PXvE3qJpowMHUh1Sdm4qGRC7EioY+6Be3McnozVYdbeqK8uKMm9miEBKJJgAJWNOlzbxLQJwGbtwHkkt85kZkinSA5SMC8BHw9sOx2u/K+qVevXqqCbUlgCfZ9nm/D1gQsEYN8pYSSsCDClFTjSB8pufDL996wrfegqoJq4z2sb734Iu875WI66X0l2VMjR448yryvlY9oCO2NX/3qV1i4cGGTS8goYLVHLciv+/cmCjUDSyuVsrVQ5JYEyfoRlfT0009v8oC0dhWo2PL3q/lNAf79nPSUgRUKSymxlEw6yYzylVIG83iES8DyV/RbE7DkRgjpl3X33Xc3uQ6WAlYwJ2mCNQ31P5UOFn9ugmBCCMFixeaRs3FD52mo8/5Zi5HnzkTNzqbXGmthlzZIIJIEKGBFkjb3IgHjEBjZx4YFv9TmQhTjRE1PY42Af0VRS5lArfGIpIAlPkjCidxKKK17pOm8vF+95pprIi5giS/yHlR8kff/zXtz+Xj5qri6du2q3NbY0pD3rPLeWy5187+oTOZSwArjK9HXxDzUHlhaqZTt9cBqjsK/iVp7mORWBv+bAvxLKPXUAysUlr5bEUpKSgzXA8v/5gf/UkJpri+3S8qtkr7a6Tlz5rR33Py6WQisexh4bqZZogk5jvKsEZgz8DYU2rTJnhrsSYVjVzc01GsjioUcIA2QQIAEKGAFCIzTSSCGCNx3QQIG9gitv28M4WKoBiUQ6A3xrQks4crA8mGVUkJ5D7d9+3al97aU80U6A8vfFylrFAFKLhkTLUR6c8morq5WBC4RpdoqY/Sf17yNEQWsML6Y5EG94IILlLI7NbcQSvMzqQOVHksXXXQRRJWUoZVKGaiA5RN7tmzZojR09z14zZEVFRXhm2++OaqG1ZfVo/YWQrEhTciHDx+Oc845B4mJia2W27V0bGpKCENhGUg5o8+/l19+GdIwXhqsS3mmNMKPxi2Eza8u/eCDD5QbC2XIJwrCngJWGL8Z6NF0bRVwm/cmvsP79Ohd1Hxq8KRhSd4CPOfsp4kPWU4Xupdko6bSrok9GiGBSBKggBVJ2tyLBIxFoEcnCx6/1NlijxtjRUJvSaB1AiICiSAkl2Zdf/31SnaT3ADY0pBKn//+979KHygRb1pq4q51DyyfH/7le9IfS95vyu3zkSwh9PflmWeeUbhJhpW815QbCWX4Wvl06NABDz30kKJ7tDZ879uPOeaYJnMpYIXxFesTgD755BPl4OSBbWu8++67uPTSS3HsscceKVHTUqUMVMDy3dTXngDlmyfN3P1vCvA9oBKz1A37bjVs7QXve9AnTZqk3JgnfZoCEY3aE7C0YBmICn/o0CGlGf7zzz+v9KPyNfJvKyaf/cmTJytN9aV+uK3ha9y3f//+JumVrZUQ+mxJWuYjjzyiCIYTJkzAiSeeqKjhgT4jYXz50HS4CbyxCFj+U6NFtaPG5sTOxME47OiElMqd6Hr4SzjqK9UuN9S8L4degXkZ56HaEvqny8ne3gkDanuhokSbZvGGAklnDU2AApahj4/Ok0DYCcyeEI8pQ3j7bthBc4OoEvBlN0lrnalTp+Lyyy9vktwh4pFU6jz55JP497//jfLycpx77rmKkOW7lCvcGVgCyL+UUP7fvz+y/H8g76tbAh7IeqlYEgFLGrGfffbZyvtMEa1873Wbtx9qaT//yinRBuSyMxkUsML8cvBlIZ1xxhmKWJCent7ijv7qrq+sy+K93l1LlTIQccLXvP25555rsfu/fxD+D5d/fbCUIIqyKiWEklF20003KU3lWhr+aY++GxQCfaG1J2BpwVKEIkmFfO+993DXXXcpV4RarUeXB/mr4PLNQ2Lq3r27EnpbL37/F3t7Kr//M+N/dWrzPfybuPuz91+flpZ25JZClhCG+ZuCHswf+gG4w9u0vPqQam8OOLvjreyrFPHKNzw1+3Hatw94xazvVdsx0sSqjEGYd8ICbLclh+x2nPf7eZ6jByp2h24rZGdogARUEqCApRIUp5FAjBLweNtgPXOlC+54S4wSYNixQmD37t1KcoEkJsiQJANfhZKvGkn+Xi7TkvdSEydObJKp5ROwAuHVUgZXe4kl/mJbWwKWWj9a67Gs5hZDX3KO7CX9l8XW3LlzFVFLTY9s/97VknBx7733Ktx9AlZ7MQSb7daeXS2+bvEG16iFoXDY8FdCJXVORAlpaOYrx5MrJ6VET0SetWvXQoSuxYsXo3Pnzoo7WqqUgQhYgYg9/r2ymt8U4C+SjBs3Tmkod/zxxx8RfSQTSMQgUWUl1XL69OlK1pLL5VLiD0TpbU/A0oKl+OQrv5NbGMXfSy65BF26dDny+Ejmldz+Jy8uGfLNrqCg4EiKdXsx+X/jEcVamEl6pQiaMoTZhg0b8Je//KXFZ6Y5t9YELP9Y5BuvjECekXC8XmgzQgSWzQbevV/1ZpJ59XLf25uIV77FImJN/eJ202ZiNTqTsDTvTizxDFHNq62JozxdUbcz3XsJhibmaIQEwkqAAlZY8dI4CZiCwC+H23H5aQ5TxMIgSKAtAiI5fPvtt1i9ejVEnJGMLMm2kjI5eX8vFTTyu+99rL+tSAlYsqe0sJGEi7ZKCNWedCgCllQ/yftgqfoRLpJ1JS1s5PI4/6qttnzxXaImPZwff/xxSMUXBSy1pxfCPLmR7/7771fKAmX4FFvphyQvAp940DzVUAQSLVVKteKEv9opJY2S/ig3ALQ1fLcVypzmNwXIAycC1bJlyxQT8iLPzs6GCF/yUEqcbrdbEYKkyZv/i749scffp7YELK1Yyn7N65vl7/r374+UlBTIWUvJqAxR4G+44QalRM8nPsnfq4lJ0lCl7FAUap8t4ea7kcHHTAQ0aZKXnNw0q6O9EkIfN/9SQvk7tc9ICC8HLo02gZLvgIXHepXQatWeFHYchLdzft/q/PyvFivlhGYehYOn45qsGThsCb1UItfdEcm7e6K+LvTyRDMzZ2zRJ0ABK/pnQA9IQO8EbN5ChH9f4USXRF5Yovezon8kQAL6IKDrDCwfIsm0klsBXnnlFaUpu7/IIcqm1NOKGulfjuZrAq+VSqlWnJBm8lKSJvv7lM72jlqEGxG6RKRqflOArBWhREQuif+jjz7CZ599ppgU4Ueam0spntxk6C/0yNfViD0+39oSsLRi6c9BMq3khodXX31VOU8RIkWIk4bp+fn5kF5ezYWlQGKSZ0bsioruYyb2Bw8erKRgTpkyBd26dWuxeaZaAUv88S9bVPuMtPc88Os6JrDkXGDjc0c5WA4nDliTcMCSiBIken/v+NP/e/9sS8tBp85prQY1aM/LGLz3FR0HrY1rNWl9sXDonfjQnhGywXRvg83eZdmoOtRyI9CQN6ABEtCAAAUsDSDSBAnEAIFTjo3DLdP48ywGjpohkgAJaEDAEAKWBnHSBAmQAAkETaC2thYHvliPA0/8VhGpDqADSiwiWP0kWtVYWs+ylN51vh5uLTkQCxlYvrgb4+Kx4qQFeCBxVNBn4Vvo9GbhDm/MRvm+lnsDhrwBDZBAiAQoYIUIkMtJIEYISJOLJy93olsKs7Bi5MgZJgmQQAgEKGCFAI9LSYAEzEFASlt//PFHSAal/JLMOt+f5XfJGGxrOBprkNL44///KvX+XoZU/PT/Hks1VubejPL4nxu4+2wlV+xEwZd/MAfEAKLY0+8szO49E6UWbwfbEIb8U3+MOwvlO1NDsMKlJBAeAhSwwsOVVknAjARO6xeHG6cyC8uMZ8uYSIAEtCVAAUtbnrRGAiSgUwKVlZVHCVM+kUpKaKWvXGvDarUgse7gEVEqpcErTv2/QJXqFancjRVtRi23EK719oA66Mo6Mk/EqzE7nzDtLYTtPQZ1Kb1wz4iFWOO9XTDUMdiTCvvObt4ee/z0OlSWXK8dAQpY2rGkJRLQMwG7pQYndtyELvH74LDUYm9NZ2woG4Tyerdqt5mFpRoVJ5IACcQ4AQpYMf4AMHwSMAsBEaBay6CSv5feZm0N6ZEmlwnIr9TU1CN/lv9Pen4GrJ+F3qdqrycXJV4xK7Xye9M3blf1XFnj8N7I+bij8yRV09ualOPyoOv+nqiptIdsiwZIQAsCFLC0oEgbJKBvAiJeTUtbBYe1pomjNQ0OrNx/ekAi1unHx+H6KczC0veJ0zsSIIFoE6CAFe0T4P4kQAKqCEiZn5TyNS/v84lWUgLY1rDb7U1EqeZCVau3he7aCCw+QZWPnBQcgZLcfMzJnYNiq/pPq1vaKdl7xgOqclBR6gzOEa4iAQ0JUMDSECZNkYBOCYxM/Ag5ru9a9O77qky8ezBPteeShfX0lbyRUDUwTiQBEohJAhSwYvLYGTQJ6JOAZEn5957y70clZX5yI2drQ27hTExMbDGDSsSqDh06BBf0YwXAltCzr4LbPHZW1Sdm4qGRC7EioU9IQTusVoy0Z6Fid3JIdriYBEIlQAErVIJcTwL6J1DQeQU8cS23EZDMcLlFnYMESIAEjEigY8eOuPnmm3Xnui4FrMLCwjbfqOqOIh0iARIIiID8o04yqUSU8v9d+lS1NZxO51HlfVLul5ycjE6djm6SHpBTLU3e9zVw5zEhm6EBlQQsVnwyfBZu7HIWGr2CZChjuLsrGnamh2KCa0kgJAIUsELCx8UkYAgCFLAMcUx0kgRIIAgCFLACgLZgwQKUlZUFsIJTSYAEzEKgc+fOR4lUPoEqPj7CvSGe+g3w0b/MgtYwcZRlj8W1/eaj0NYxJJ/7e5LgKcpCfZ0tJDtcTALBEKCAFQw1riEBYxHQsoTQF/nEQXGYOzHC/94xFnZ6SwIkEMMEdJmB9e9//xvl5eUxfCwMnQTMTUDK/ZKSko5qmi5Kv26GZF8tPBZoaP12Qt34akJHGjxpWJK3AM85+4UUXXpCAnJKc1Bd7gjJDheTQKAEKGAFSozzScB4BH5q4r7S28S9tonzNQ12bxP3MwJq4u5v4H+uciGtY2iZyMajSY9JgARIoH0CuhSw2nebM0iABEggzASYfRVmwOrMbz3hcszvdgHqvOWFwQ5PXBxObOiF8n2eYE1wHQkETIACVsDIuIAEDElARKwTO25CF8cPipBVXJOG/5YNClq8EghnDbNj5jh+8GLIB4JOkwAJhJUABayw4qVxEiABQxIoLQJu78nsK50cXnnWCFw/8GZstwXfmF3kr9EJWagsStVJVHTD7AQoYJn9hBkfCYSPgCMOWDbLBVc8s7DCR5mWSYAEjEiAApYRT40+kwAJhJfAK9cDby4O7x60HhCBRmcSlubdiSWeIQGtaz55qKczLDsz0NgYfEZXSA5wccwQoIAVM0fNQEkgLAQuOcWB80bZw2KbRkmABNon8N1332Hjxo348ccfvf9ubITD4UD37t0xbNgwJHhbVKgZcsP6a6+9hkOHDuHUU09FZmammmVYv349tm3bpmqu2DzjjDOOzJV1n376KWRv8fP4449Hv379IC1cmo8vvvgCH374IU444QRlnhEGBSwjnBJ9JAESiByBGu9NiLd4f7hUlkZuT+6kmsA3Ay/CnJ6XoNoSfGP2HJcHacW9UFfj/YibgwTCRIACVpjA0iwJxAiBJBfw3NUu2KzMwoqRI2eYOiLw8ccf47PPPlM8ivO2opBf1dXVipAlotApp5yC9PT2b7t+5513sGPHDmV9uASs7OxsnHzyyYqvX375JT744AO43W7k5OTg+++/x4EDB9C/f38MHTq0CWGJ59VXX0VDQwMmTpyoWpSL9jEZTsDatWsX1qxZgw4dOiA/Px+h3EpWX1+P119/HaWlpZg8ebJis6VhdhUz2g8h9ycBXRF45y/AC9foyiU605RAVcYg3DLkdmyO6xw0ms6OeBxX2QsVpc6gbXAhCbRFgAIWnw8SIIFQCVw7KR75A/lhS6gcuZ4EAiFQWFiId999VxF2JNvquOOOU5ZLRpP8/e7duyG3po8fPx52e+tZkp9//rmSSSWiV6ACVnv++jK0UlJSFD9EVKutrT2S7SV/l5qaqlyM5xOpJk2apAhbvrFlyxZs2LABI0aMQN++fdvbUjdfN5SAdfjwYeUA5Pfk5OSQBCwRr9atW4dvv/1WOfDWBKxYUDF18zTSERKINoH6up96X/24O9qecP92CDQ63FiRdzseSBwVNCuH1YpRVm9z92Id3X4ZdDRcqDcCFLD0diL0hwSMR6BbigVPXuYgf5S2AAAgAElEQVRssfTHeNHQYxIwBgFJcCkqKkKPHj2UrCn/IdlMUhIoWsK4ceNazcI6ePCgkihTV1envH5lfiAZWG2R8ukTIp6dfvrpSEtLU6ZLqeOqVavgdDqb6CTiR3FxcZP9fbqKzG1PiNPbqRlGwJJDl8wrSYOTEYqAVVFRAUnnk4OU0ZqAFSsqpt4eSvpDAlEjsOFZ4J/nR217bhw4gT39zsLM3lehwhL8bU1jOmSi8ruffvhzkIBWBChgaUWSdkggtgks+FUCRvYOvmw+tukxehIIjEBNTY2SZbVv3z4lM0nK8/yH9LJasWKFUk4oZYQ9e/Y8agNflZdoDdJb6ptvvgm4B1ZrXotItXr1aiWz6sQTT2zSt0pEt7fffhtdunRp0hNLBKy9e/di7NixSg8vGZLBJUKYlB6KUGekYRgBy5eC53K5UFlZicTExIAzsORhEjvSjM2nhvrqWFvKwIoVFdNIDyx9JYGwErh3BFD4UVi3oHHtCdSk9cXCoXfiQ3tG0Mb7e5Lg3tUDDfVs7h40RC5sQoACFh8IEiABLQgM6G7Fn3/NcnctWNIGCYRKwFdeKNlPEyZMUJJqmg/RGjZt2oQ+ffooIlMwTdxb81MqyL766qsWSxh94proJdJqSZrOy2iegVVSUqKIYJK5JaKWzWYsgdwQApYPstSODhgwANJULZgeWNu3b8d7772nHKQcmDxUoj6K3ZYErFhRMUN9IXM9CZiCwHcfAvcFX45mCgZGDsKegDV5t2BR0ilBR5HldCHrYC9UlwefzRX05lxoOgIUsEx3pAyIBKJG4MHfJKBvhrHeZEYNFjcmgTAQkOQXSYQRYUr+LH2xhg8fftRO0q9bKr08Ho8icEn5oLRACvQWwpZCkIyuN954Q+nN1VLmlK8pu1SbtdUDS/wTncO//DAMyMJmUvcClpTxiUIo9aZyUCI2SWpcMAKWpO/Jr8GDByuqpU+gak3AihUVM2xPFw2TgJEILDkX2PickTymry0QKMnNx8y+16LUou564+YmPN6fMSfUZaOi5OcmlwRNAsEQoIAVDDWuIQESaInAqcfF4aaCeMIhARKIMAGfKCQ9rWSIIDVw4EAMGjToqN500uRddAvREKS8sFu3bkqpoVYClmggkgEmtx+K+NRS5lRr/bvFX9FAfPpHr169MHr06AjT1GY73QtYvg77xx57rFKH6oMejIDVHFl7AlasqJjaPEq0QgIGJnDQ21vvD94a94Z6AwdB130E6lJ64Z4RC7HGEVxNf5z3Hyej4rujsiiVUEkgaAIUsIJGx4UkQALNCFgtwPOzXEh0ef/AQQIkEDEC0mtKSvBEnJLMK/klIycnB3l5eU1EJF95n392llYCln/2lX8vq5ZAbNu2DZ9++qnis/T6FsFNfPL15iorK1MytJKSkpRyRLmJUFo0SVlkbm4uhgwZouuyQl0LWL4UPBGrfNdDRlLAkgciFlTMiH0H4EYkoFcCq24HXrtDr97Rr2AIWOOwftR1uC01H41eQSqYMdTT2dsTLdO7NLj1wezJNeYhQAHLPGfJSEhADwR+M8aBX4+268EV+kACMUlAemdv3br1SD/t/v37Y+jQoQoLn2bQqVOnJrf6aSVg+ZJ6xL6UJorYFOiQSjQR2aQlk2Rj+ffz6t27N3744Qfll2RnSQaZXoduBSyp3ZR0O1EDfSl4AjHSApbsaXYVU68PJ/0igYgQqPd+kiLZV6W7IrIdN4ksgbLssbiq/w0otgZXEpjr7oiUvT1QVxMXWce5m+EJUMAy/BEyABLQFYFktwXPXe2ENcgPZXQVDJ0hAQMTkIylzZs3w+12Y9KkSZCbCyVLSzKcfL2nfOFpIWBJJtWqVasgF8z5SgEDxefzQ3yUBu/x8fFKPy25bfHUU09FZmYmpHWTr+G8iGQpKSmBbhOR+boUsASsNBfbuXPnUYcUDQGrtZMwi4oZkSeNm5CAXglseBb45/l69Y5+aUCgPjETD41ciBUJfYKy1tkRj76Hc1B1iP1HggIYo4soYMXowTNsEggjgVt/kYCT+7KZexgR0zQJtEvAp0dYrValF1VpaemRi+LaXeyd0FoD+NbW+vaTnlfBCktbtmxRSgWlJVPfvn0hpZErV65USgUnTpwIp/Onm04/+OADfPHFF0p/LLnwTo9DlwKWdPiXNLkuXbrgjDPOaFKDqRcBy0wqph4fTPpEAhEjcP8pwNdrI7YdN4oSAYsVm0fOxg2dp6HO++dAh9P7A354YzbK93kCXcr5MUqAAlaMHjzDJoEwEhiYZcN9FwZ3SUkY3aJpEjANASmhe/fdd5VsKtEhWspCEj3irbfeUsr4RPwpKSlRtIvWhugGUn7ocDggopcISFLCp3Zs3LhRuf1QLqETAUsuoAtkHD58WKlsk35YvvJD32V1Ilz5MrLEpq9UUfp7HXPMMYFsE7G5uhSwJAVPHgw1Qw7Ql/amZr7/nPaauLdlz0wqZqDcOJ8ETENg7zbgj/1NEw4DaZ9AedYIXD/wZmy3Jbc/udkMkb3GuLNQvpPN3QOGF4MLKGDF4KEzZBKIAIHHL3WiZ+fAP4iJgGvcggQMT0DaF0m5njQ6l15RJ5xwwlEx+Zq1q+lHpUUJoU8bEeFr5MiRATMWUUoShE466SSl+bwMZmAFjLHtBaJ67t69u8VJDQ0NSp2pXGEptZsiYMlhdO3aNWAvghWwzKZiBgyOC0jALASWXg6896hZomEcKgk0OpPwxJjFeM7ZT+WKptMGe1Jh39nN+2ka30AEBTBGFlHAipGDZpgkEGECU4bEYfYElrRHGDu3iyECvownybASwcgn+kiPqE8++UQRg2TI1+TWvrZGqAKWrBdBTcoUg8mKkuyw1atXIzk5uUllm2SYtdYDS7QOydSSNXocuszAaguUHkoIzaZi6vHBpE8kEHYCNRXw1pMBtZVh34ob6JPAl0OvwLyM81BtCbyfSI7Lg677e6KmMvBbYPRJg15pTYACltZEaY8ESEAIxHurh16Y40KCnTfk8okggXAQ8O/HLfYlYUZ++UoBJZHm+OOPbzE7q7k/7QlY27dvV/pnSXnf5MmT0aFDhyYmfKV+dXV1QVWdSV/x77//vsW1u3btUvqOSx+s7OxsFBcX48CBAzj22GMxfPjwcKDVxCYFrLffVh7Ilh6YlgibUcXU5EmiERIwGIFPP1+OlJevQ/fdXxjMc7qrJYGqjIG49YQ/4FObV8wMcCR7P5kbUJWDitKfGl9ykIA/AQpYfB5IgATCReD34x0oOIEfoISLL+2SgPSs+vrrr/HZZ58pt//J/4tmID26pX+V9KNSM0IVsPbs2YM333xTEZkCbeDuS/zp3r07TjnllBbd/e677/Dxxx9Dsq4k40wyyoYMGdKkB7maOCM5x3QCVnsqpj/cYEoIzahiRvKB414koBcC56+ei69KCzHEnYGCg8UYt2k57LVVenGPfkSQQKPDjaVjFmGJZ0jAuzq8zThH2rNQsVufadYBB8QFmhGggKUZShoiARJoRqBPVysensEPT/hgkAAJxB4BClgBZGCZVcWMvceeEcc6gS9Ld+DC1fOaYEi0uzHJnoSp29chu3BjrCOKyfgLB0/HNVkzcNgS2O0uAmu4uysadqbHJDcG3TIBClh8MkiABMJJgM3cw0mXtkmABPRKwHACll5B0i8SIAHjELh34xI8u31lqw7394oR0348iPGbXkF8dblxAqOnIROoSeuLhUPvxIf2jIBt9fckwVOUhfq6wHtqBbwZF+ieAAUs3R8RHSQBQxP41XA7LjvNYegY6DwJkAAJBEqAAlagxDifBEjA0ATqGuow4eVL8WPNoXbjcMc5MTE+FVO/Xo/cb9e3O58TzEGgMS4eK05agAcSRwUcULq3CWdOaQ6qy/mmImB4JltAActkB8pwSEBnBJJcwHNXu2Czspm7zo6G7pAACYSRAAWsMMKlaRIgAf0ReKfoI8xbtzhgx3LdXTDN2+Awf+PLcFWWBbyeC4xHYE+/szC790yUWhICct7jbfJ5YkMvlO/zBLSOk81FgAKWuc6T0ZCAHgn88VcJGN6bWb96PBv6RAIkEB4CFLDCw5VWSYAEdEpg7ro/YW3Rx0F75/Rm54xPSEPBjg3o5+2XxWFuAnUpvXDPiIVY4+gRUKBW7+zRCVmoLEoNaB0nm4cABSzznCUjIQG9Eji5rw23/iKwD1n0Ggv9IgESIAE1BChgqaHEOSRAAqYgUFpdppQP1jfWaxJPjtsrZFVUYvLG5fCUH9DEJo3okIA1Du+NnI87Ok8K2Lmhns6w7MzwXr8skhZHLBGggBVLp81YSSA6BGzeHy3LZrnQwckywuicAHclARKINAEKWJEmzv1IgASiRuCZ7Svw541Par5/vM2B01zeEsOdWzBo29ua26dBfRAoyc3HnNw5KLa6A3Iox+VBWnEv1NUEfrthQBtxsq4IUMDS1XHQGRIwLYFZE+Jx5hD+fDHtATMwEiCBJgQoYPGBIAESiBkC56+ei69KC8Mab5arEwqq63DmppVILCsO6140HnkC9YmZeGjkQqxI6BPQ5p0d8TiushcqSp0BreNk4xKggGXcs6PnJGAkAn3TrXjwt/zZYqQzo68kQALBE6CAFTw7riQBEjAQgS9Ld+DC1fMi5rHdW3Y21p2Ogl1f4MStq2FpjNjW3CjcBCxWfDJ8Fm7schYaLerLNhxWK0ZZvc3dizuG20Pa1wEBClg6OAS6QAIxQuCfl7vQLUX9z6MYwcIwSYAETEiAApYJD5UhkQAJHE3gb58+hX998VJU0GQ4UzC1zoKCzauQcqAoKj5wU+0JlGWPxbX95qPQFpggNaZDJiq/S9PeIVrUFQEKWLo6DjpDAqYm8JsxDvx6tN3UMTI4EiABEhACFLD4HJAACZieQGNjI36x6vfYdXhvVGO1eTN3xngyUbDnGwzf8ipsDdo0k49qUDG+eYMnDUvyFuA5Z7+ASPT3JMG9qwca6tncPSBwBppMActAh0VXScDgBHp2tuLxS1lGaPBjpPskQAIqCFDAUgGJU0iABIxNYEvJdsx480ZdBZEWn4gzGx2Y9tnrSNu3Q1e+0ZnACWw94XLM73YB6rwipdqR5XQh62AvVJc71C7hPAMRoIBloMOiqyRgAgL/vNzpLSNU/zPIBCEzBBIggRgkQAErBg+dIZNArBGIZvlge6ytXsFjpDcra9q+nRi9aTls9XXtLeHXdUqgPGsErh94M7bbklV76ImLwwl12agoCexmQ9UbcGLUCFDAihp6bkwCMUngopPsmH4SPxCJycNn0CQQQwQoYMXQYTNUEohFAnopH1TDPsXRAVMsLpy17S2k792uZgnn6IxAozMJS/PuxBLPENWexXkbwY+K747KolTVazhR/wQoYOn/jOghCZiJQGayBf+6wmWmkBgLCZAACRxFgAIWHwoSIAFTE9Bj+aAa4MM83TDtwB6c7M3KstdWqVnCOToi8M3AizCn5yWotthUezXU0xkozPTO501SqqHpeCIFLB0fDl0jAZMSeOwSJ7LTWEZo0uNlWCRAAvKvZG92Ai9356NAAiRgWgJ6Lh9UAz3R7sYkWwec/cW76F60Vc0SztEJgaqMQbhlyO3YHOcVplSOXHdHpOztgbqaOJUrOE2vBChg6fVk6BcJmJfABXl2zDiZZYTmPWFGRgIkQAGLzwAJkIBpCRipfFDNIQyRGwxL9+PUTa8gvrpczRLOiTKBRocbK/JuxwOJo1R70tkRj76Hc1B1KF71Gk7UHwEKWPo7E3pEAmYnwDJCs58w4yMBEqCAxWeABEjAtASMWj7Y3oG445yYaE/G2V+9h+zCje1N59d1QGBPv7Mws/dVqLCo+2TcabNhuKUnyos76sB7uhAMAQpYwVDjGhIggVAJPDzDiT5dWUYYKkeuJwES0CcBClj6PBd6RQIkoAEBo5cPqkHQ35OOaWVlGLfpZbgqy9Qs4ZwoEahJ64uFQ+/Eh/YM1R7kuTNRszNN9XxO1A8BClj6OQt6QgKxRODC0Xb8doy6D0tiiQtjJQESMAcBCljmOEdGQQIk0AKBs1ddjcJDu2OCjTMuHuMdnXD2Nx8h99v1MRGzIYO0J2BN3i1YlHSKavcHe1Lh2NUNDfX8RF01NB1MpIClg0OgCyQQgwQk+0qysDhIgARIwIwEKGCZ8VQZEwmQAHaX/4CpK2bGJIlcdxdMq6jC+I0vw1N+ICYZ6D3oktx8zMmdg2KrW5WrWU4Xupdko6bSrmo+J0WfAAWs6J8BPSCBWCWwbJYLSW7eaBur58+4ScDMBChgmfl0GRsJxDCBZV+/jkUbHo1hAkC8zYHTEjpjWuEmDPryf2OahR6Dr0/MxN15d2ONo4cq95Ltdgyo7YWKEnWilyqjnBQ2AhSwwoaWhkmABNohMHdiPCYO4m22fFBIgATMR4AClvnOlBGRAAl4Cfz+XW+vob2fksX/E8hxp6Ggqgb5m1YisayYXPRCwBqH9aOuw22p+Wi0tP9peZx3Tp5X8KrYnayXCOhHKwQoYPHRIAESiBaBvGNsuOPshGhtz31JgARIIGwEKGCFDS0NkwAJRIvA4doKnP7SDNQ11EXLBd3ua/cKJmNdXVDw/TYM3faWbv2MNcfKssfi2n7zUWhTd+vgKE9X1O1MR2NjrJEyTrwUsIxzVvSUBMxGIMFbbf7iHBccce1/MGK22BkPCZCAuQlQwDL3+TI6EohJAu8UfYR56xbHZOyBBJ3l6oSCWmDS5pVIOVAUyFLODQOBBk8aHhy9GCsS+qiynuvuiOTdPVFfZ1M1n5MiS4ACVmR5czcSIIGmBBafl4ATevHnA58LEiABcxGggGWu82Q0JEACXgJ3/fcRvPDNG2ShkoDNYsUYdzoKir7CyK2vwcKsHpXkwjDNexabR87GDZ2noc775/ZGekICepdlo+pQfHtT+fUIE6CAFWHg3I4ESKAJgV8MtePK0x2kQgIkQAKmIkABy1THyWBIgAQavTVV+a9cipKqUsIIgkCGMwVTG+IwectqpO3bEYQFLtGCQHnWCFw/8GZst7Xf68pps2F4YzbK93m02Jo2NCJAAUsjkDRDAiQQFIH0JAuemukKai0XkQAJkIBeCVDA0uvJ0C8SIIGgCGwp2Y4Zb94Y1Fou+pmA1Zv9M9KblTWteAdGb34VtoZ64okwgUZnEp4YsxjPOfu1u7Pkao1xZ6F8Z2q7czkhMgQoYEWGM3chARJoncCTl7nQPZV9sPiMkAAJmIcABSzznCUjIQES8BJ49LOleGzrf8hCQwJp8Yk40+LEmVvfRPre7Rpapik1BL4cegXmZZyHakv7vUwGe1Jh39nN29y9/fJDNXtzTvAEKGAFz44rSYAEtCEgJYRSSshBAiRAAmYhQAHLLCfJOEiABBQCl719Kz7Zt400wkRgmCcD0/YXYeym5bDV85bHMGE+ymxVxiDcMuR2bI7r3O6WOS4Puu7viZpKvmlpF1YYJ1DACiNcmiYBElBFYERvGxb+KkHVXE4iARIgASMQoIBlhFOijyRAAqoI1NTX4pQXfo3aBgorqoCFMCnF0QFTbB0w9fM16F60NQRLXKqWQKPDjaVjFmGJZ0i7S5LtdgyoykFFqbPduZwQHgIUsMLDlVZJgATUE0jwfo7xylwXbFaWEaqnxpkkQAJ6JkABS8+nQ99IgAQCIvD+no2YtXZhQGs4OXQCQ9wZKDhYjHHerCx7bVXoBmmhTQKFg6fjmqwZOGyJa3Oew2rFKGsvlBd3JNEoEKCAFQXo3JIESOAoAn+9yIn+3VhWzkeDBEjAHAQoYJnjHBkFCZCAl8C9G5fg2e0rySJKBBLtbkyyJ2Hq9nXILtwYJS9iY9uatL5YOPROfGjPaDfgMR0yUfldWrvzOEFbAhSwtOVJayRAAsERmH6SAxedxJLy4OhxFQmQgN4IUMDS24nQHxIggaAJnL96Lr4qLQx6PRdqR6C/uyum/XgQ4ze9gvjqcu0M09IRAo1x8Vhx0gI8kDiqXSr9PUlw7+qBhnp+Ct8uLI0mUMDSCCTNkAAJhERAsq8kC4uDBEiABMxAgAKWGU6RMZAACeBQTTlOfXE6SeiMgDvOiYnxqZj69XrkfrteZ96Zw509/c7C7N4zUWppu1FvltOFrIO9UF3uMEfgOo+CApbOD4jukUCMEJD2V9IHy+lgH6wYOXKGSQKmJkABy9THy+BIIHYIvFP0EeatWxw7ARsw0lx3F0w7fBj5G1+Gq7LMgBHo1+W6lF64Z8RCrHH0aNNJT1wcTqjLRkWJW7/BmMQzClgmOUiGQQImICA3EcqNhBwkQAIkYHQCFLCMfoL0nwRIQCFw138fwQvfvEEaBiDg9Ja+jU9IQ8GODejn7ZfFoREBaxzeGzkfd3Se1KbBOIsFo+K7o7IoVaONaaYlAhSw+FyQAAnohcBZQ+2YeTqzb/VyHvSDBEggeAIUsIJnx5UkQAI6IjBl+eXYW7FfRx7RFTUEctxeIauiEpM3Loen/ICaJZzTDoGS3HzMyZ2DYmvbWVZDPZ2BwkyvNZaVhOOhooAVDqq0SQIkEAyBXp2t+Mel7IMVDDuuIQES0BcBClj6Og96QwIkEASB3eU/YOqKmUGs5BK9EIi3OXCay1tiuHMLBm17Wy9uGdaP+sRMPDRyIVYk9Gkzhlx3R6Ts7YG6mjjDxqpXxylg6fVk6BcJxCYB6YPljucHFrF5+oyaBMxDgAKWec6SkZBAzBJg/ytzHX2WqxMKqutw5qaVSCwrNldwkYzGYsUnw2fhxi5nodFbNtja6OyIR9/DOag6FB9J70y/FwUs0x8xAyQBQxG465wEDMthHyxDHRqdJQESOIoABSw+FCRAAoYncO/GJXh2+0rDx8EAmhKwe3s6jXWno2DXFzhx62pYGkkoGAJl2WNxbb/5KLR1bHW502bDcEtPlBe3PieYvWN5DQWsWD59xk4C+iNwYZ4dvz2ZfbD0dzL0iARIIBACFLACocW5JEACuiTwmzduwNYDX+nSNzqlDYEMZwqm1llQsHkVUg4UaWM0hqw0eNKwJG8BnnP2azPqPHcmanamxRCZ8IVKASt8bGmZBEggcAKDe9pwz/kJgS/kChIgARLQEQEKWDo6DLpCAiQQOIHq+hqc+sJ01DTUBr6YKwxHwOYtixvjyUTBnm8wfMursDXUGy6GaDq89YTLMb/bBajzcmxtDPakwrGrGxrqW58TzRiMsjcFLKOcFP0kgdgg4PC2Olw5zwVrGyXlsUGCUZIACRiZAAUsI58efScBEsCGH7bi8jW3kUQMEkiLT8SZFifO3Pom0vduj0ECwYVcnjUC1w+8Gdttya0ayHK60L0kGzWV9uA24SpQwOJDQAIkoDcCj1zsRO8u/HBCb+dCf0iABNQToIClnhVnkgAJ6JDAk5+/iAc3P61Dz+hSJAkM82Rg2v4ijN20HLb6ukhubci9Gp1JWJp3J5Z4hrTqf7LdjgG1vVBR4jZkjNF2mgJWtE+A+5MACTQnMGtCPM4cwltn+WSQAAkYlwAFLOOeHT0nARLwEpi77k9YW/QxWZCAQiDF0QFTbB0w9fM16F60lVTaIVA4eDquyZqBw5aW39DEeUtN8hw9ULG79WwtQm6ZAAUsPhkkQAJ6IzCufxxuOJM3zurtXOgPCZCAegIUsNSz4kwSIAGdEWhobMAZL83AjzWHdeYZ3dEDgSHuDBQcLMY4b1aWvbZKDy7p0oeatL64adgibI7r3Kp/ozxdUbczHY28CVL1GVLAUo2KE0mABCJEID3JgqdmuiK0G7chARIgAe0JUMDSniktkgAJRIjAd2VF+OWrsyK0G7cxKoFEuxuT7EmYun0dsgs3GjWMsPrd6HBjRd7teCBxVKv75Lo7Inl3T9TX2cLqi1mMU8Ayy0kyDhIwF4Fls11IclnMFRSjIQESiBkCFLBi5qgZKAmYj8DyHWtwx0cPmi8wRhQ2Av3dXTHtx4MYv+kVxFeXh20foxre0+8szO49E6WWlq9aT09IQO+ybFQdYglKe2dMAas9Qvw6CZBANAjcdU4ChuXwg4hosOeeJEACoROggBU6Q1ogARKIEoG/ffoU/vXFS1HandsamYA7zomJ8amY+vV65H673sihaO57XUov3DlyMT60Z7Ro22mzYXhjNsr3eTTf20wGKWCZ6TQZCwmYh8Alpzhw3ijeMGueE2UkJBBbBChgxdZ5M1oSMBWB3797Jz7c+6mpYmIwkSeQ6+6CaYcPI3/jy3BVlkXeAT3uaE/AmrxbsCjplBa9k0vYx7izUL4zVY/e68InCli6OAY6QQIk0IzA2OPicHMBs2j5YJAACRiTAAUsY54bvSYBEvASGP/SxThQ/SNZkIAmBJxx8RifkIaCHRvQz9sviwMoyc3HnNw5KLa6W8Qx2JMK+85u3ubuImlx+BOggMXngQRIQI8Euqda8ORlbOSux7OhTyRAAu0ToIDVPiPOIAES0CGBkqpSTHj5Eh16RpfMQCDH7RWyKioxeeNyeMoPmCGkoGOoT8zE3Xl3Y42jR4s2clwedN3fEzWVLEmhgBX0Y8aFJEACESIg7dtfvc4Fu42N3COEnNuQAAloSIACloYwaYoESCByBN7fsxGz1i6M3IbcKSYJxNscOM3lLTHcuQWDtr0dkwyUoK1xWD/qOtyWmo9Gy9FvepLtdgyoykFFqTN2GTWLnBlYfBRIgAT0SuDB3zjRN4OZs3o9H/pFAiTQOgEKWHw6SIAEDEngyc9fxIObnzak73TamASyXJ1QUF2HMzetRGJZsTGDCNHrsuyxuLbffBTaOh5lyWG1YqQ9CxW7k0PcxRzLKWCZ4xwZBQmYkcCc/HhMHhxnxtAYEwmQgMkJUMAy+QEzPBIwK4Eb378Pb3z/vlnDY1w6JmD3ZiONdaejYNcXOHHralgadexsGFxr8KThwdGLsSKhT4vWh7u7omFnehh2NoyTxAsAACAASURBVJZJCljGOi96SwKxRODMIXGYNYGN3GPpzBkrCZiFAAUss5wk4yCBGCNw9qqrUXhod4xFzXD1RiDDmYKpdRYUbF6FlANFenMvfP5YrNg8cjZu6DwNdd4/Nx/9PUnwFGWhvs4WPh90bpkCls4PiO6RQAwT6Jdpxf3TWfIdw48AQycBwxKggGXYo6PjJBC7BKrqqjFm2YVo9P7HQQJ6IGDzijhjPJko2PMNhm95FbaGej24FXYfyrNG4PqBN2O77eiywfSEBOSU5qC63BF2P/S4AQUsPZ4KfSIBEhACCd47N1bOa/l2WRIiARIgAT0ToICl59OhbyRAAi0S2FKyHTPevJF0SECXBNLiE3FmowPTPnsdaft26NJHLZ1qdCbhiTGL8Zyz31FmPXFxOLGhF8r3ebTc0hC2KGAZ4pjoJAnELIGnr3ShayJvIozZB4CBk4BBCVDAMujB0W0SiGUCy3eswR0fPRjLCBi7AQhYvVlZI71ZWdP27cToTcthq68zgNfBu/jl0CswL+M8VFualg1KgeHohCxUFqUGb9yAKylgGfDQ6DIJxBCBu85JwLCc2C3zjqGjZqgkYCoCFLBMdZwMhgRig8DfPn0K//ripdgIllGagkCKowOmWFw4a9tbSN+73RQxtRREVcYg3DLkdmyO63zUl4d6OsOyMwONjbFxdTsFLNM+5gyMBExBYOY4B84a5q0l5CABEiABAxGggGWgw6KrJEACPxGYu+5PWFv0MXGQgCEJDPN0w7QDe3CyNyvLXltlyBjacrrR4cbSMYuwxDPkqGk5Lg/Sinuhrsb817dTwDLdo82ASMBUBCYPjsOcfN5EaKpDZTAkEAMEKGDFwCEzRBIwGwHeQGi2E43NeBLtbkyydcDZX7yL7kVbTQehcPB0XJM1A4ctTcWqzo54HFfZCxWl5r4BiwKW6R5pBkQCpiIwIMuKP19o7u/DpjowBkMCJKAQoIDFB4EESMBQBOq9t7uNev48NDQ2GMpvOksCbREYIjcYlu7HqZteQXx1uWlg1aT1xcKhd+JDe0aTmBxWK0ZZvc3dizuaJtbmgVDAMu3RMjASMAWBZLcFz89ymSIWBkECJBA7BChgxc5ZM1ISMAWB3eU/YOqKmaaIhUGQQHMC7jgnJtqTcfZX7yG7cKMpADXGxWPFSQvwQOKoo+IZ0yETld+lmSJOClimPEYGRQKmJrDiWhecDt5EaOpDZnAkYDICFLBMdqAMhwTMTuD9PRsxa+1Cs4fJ+EgA/T3pmFZWhnGbXoarsszwRPb0Owuze89EqSWhSSz9PUlw7+qBhnpzNXdnBpbhH1kGQAKmJ/C36U4cl2mu772mPzQGSAIxToACVow/AAyfBIxG4JntK/DnjU8azW36SwJBE3B6M5jGOzrh7G8+Qu6364O2o4eFdSm9cM+IhVjj6NHEnSynC91LslFTaZ4bsShg6eGJow8kQAJtEZg/2fvzZYD5L9XgU0ACJGAeAhSwzHOWjIQEYoLAXf99BC9880ZMxMogSaA5gVx3F0yrqML4jS/DU37AmICscXhv5Hzc0XlSE/+T7XYMqPU2dy9xGzOuZl5TwDLFMTIIEjA1gXNH2nHpWIepY2RwJEAC5iJAActc58loSMD0BC57+1Z8sm+b6eNkgCTQFoF4mwOnJXTGtMJNGPTl/xoSVkluPubkzkGx9WfBKs5iQZ43O6tid7IhY/J3mgKW4Y+QAZCA6QmclGvD7Wc1Les2fdAMkARIwNAEKGAZ+vjoPAnEHoEpyy/H3or9sRc4IyaBVgjkuNNQUFWD/E0rkVhWbChO9YmZeGjkQqxI6NPE71GerqjbmY7GRkOF08RZCljGPTt6TgKxQuCYrlb8fYYzVsJlnCRAAiYgQAHLBIfIEEggVgjUNdRj9PPnob6xIVZCZpwkoJqA3VuaN9bVBQXfb8PQbW+pXhf1iRYrNo+cjRs6T0Od98++kevuiOTdPVFfZ4u6i8E4QAErGGpcQwIkEEkCiS7ghdnmKNuOJDfuRQIkED0CFLCix547kwAJBEhgd/kPmLpiZoCrOJ0EYo9AlqsTCmqBSZtXIuVAkSEAlGeNwJyBt6HQ1vGIv+kJCehdlo2qQ/GGiMHfSQpYhjsyOkwCMUlg5TwXEuyWmIydQZMACRiPAAUs450ZPSaBmCWw4YetuHzNbTEbPwMngUAJ2LwZTWPc6Sgo+gojt74Gi85L8ho8aViStwDPOfsdCdVps2F4YzbK93kCDT+q8ylgRRU/NycBElBJ4InfudCjEwUslbg4jQRIIMoEKGBF+QC4PQmQgHoCy3eswR0fPah+AWeSAAkcIZDhTMHUhjhM3rIaaft26JrMl0OvwLyM81Bt+al8UAoLx7izUL4zVdd++ztHAcswR0VHSSCmCdx1TgKG5RizVDumD47Bk0CMEqCAFaMHz7BJwIgEHv1sKR7b+h8juk6fSUA3BKzerKyR3qysacU7MHrzq7B5e8vpcVRlDMK8ExZgu+3nGwkHe1Jh39nN29z9515ZevRdfKKApdeToV8kQAL+BGbnx2PK4DhCIQESIAFDEKCAZYhjopMkQAJC4Pb1D2Dld+8QBgmQgEYE0uITcabFiTO3von0vds1sqqdmUZnEpbm3YklniFHjOa4POi6vydqKu3abRQGSxSwwgCVJkmABDQncN4oOy45xaG5XRokARIggXAQoIAVDqq0SQIkEBYCl719Kz7Zty0stmmUBGKdwDBPBqbtL8LYTcthq6/TFY7CwdNxTdYMHLb8lCWQbLdjQFUOKkr1e/07BSxdPUJ0hgRIoBUCpx4Xh5sKjHdRBg+UBEggNglQwIrNc2fUJGBIAlOWX469FfsN6TudJgGjEEhxdMAUWwdM/XwNuhdt1Y3bNWl9cdOwRdgc11nxyWH1lkLas1Cx++cSQ90463WEApaeToO+kAAJtEagX6YV90/X74cBPDkSIAES8CdAAYvPAwmQgCEI1Hn79Ix+/jzUNzYYwl86SQJmIDDEnYGCg8UY583KstdWRT2kRocbK/JuxwOJo474MtzdFQ0706PuW3MHKGDp7kjoEAmQQAsEuiRa8MyVLrIhARIgAUMQoIBliGOikyRAAodqy3HqC9MJggRIIAoEEu1uTLInYer2dcgu3BgFD5puuaffWZjdeyZKLQnKF/p7kuApykJ9nX5u0qKAFfXHhA6QAAmoIBDnvRNj9fVuFTM5hQRIgASiT4ACVvTPgB6QAAmoIPBdWRF++eosFTM5hQRIIJwE+nsznqb9eBDjN72C+OrycG7Vpu26lF64c+RifGjPUOalJyQgpzQH1eX6aEZMAStqjwY3JgESCJDAynluJOj7XowAI+J0EiABsxKggGXWk2VcJGAyAltKtmPGmzeaLCqGQwLGJeCOc2JifCqmfr0eud+uj04g9gSsybsFi5JOUfb3xMXhxIZeKN/niY4/frtSwIr6EdABEiABlQSemulCepJF5WxOIwESIIHoEaCAFT323JkESCAAAu8UfYR56xYHsIJTSYAEIkUg190F0w4fRv7Gl+GqLIvUtkf2KcnNx5zcOSi2uuGthsHohCxUFqVG3A//DSlgRRU/NycBEgiAwAO/ceLYDPnuyUECJEAC+iZAAUvf50PvSIAE/p/Asq9fx6INj5IHCZCAjgk44+IxPiENBTs2oJ+3X1YkR31iJu7OuxtrHD2UbYd6OsOyMwONjdF5U0YBK5Knz71IgARCIbDglwkY2Uc/PQRDiYVrSYAEzE2AApa5z5fRkYBpCDz5+Yt4cPPTpomHgZCA2QnkuL1CVkUlJm9cDk/5gciEa43D+lHX4bbUfDRaLMhxeZBW3At1NXGR2d9vFwpYEUfODUmABIIkcO2keOQPjPz3ySDd5TISIIEYJkABK4YPn6GTgJEI3LtxCZ7dvtJILtNXEiABL4F4mwOnubwlhju3YNC2tyPCpCx7LK7tNx+Fto7o7IjHcZW9UFHqjMjevk0oYEUUNzcjARIIgcAlpzhw3ih2cQ8BIZeSAAlEiAAFrAiB5jYkQAKhEbjx/fvwxvfvh2aEq0mABKJKIMvVCQXVdThz00oklhWH1ZcGTxoeHL0YKxL6wGG1YpTV29y9uGNY9/Q3TgErYqi5EQmQQIgEzhpmx8xx+rjBNcRQuJwESMDkBChgmfyAGR4JmIXAZW/fik/2bTNLOIyDBGKagN1b6jfWnY6CXV/gxK2rYWkMEw6LFZtHzsYNnaehzvvnMR0yUfldWpg2a2qWAlZEMHMTEiABDQic1i8ON06N18ASTZAACZBAeAlQwAovX1onARLQiMDZq65G4aHdGlmjGRIgAb0QyHCmYGqdBQWbVyHlQFFY3CrPGoHrB96M7bZk9Pckwb2rBxrqw9vcnQJWWI6SRkmABMJAYFiODXedkxAGyzRJAiRAAtoSoIClLU9aIwESCBOB8S9djAPVP4bJOs2SAAlEm4BNMqQ8mSjY8w2Gb3kVtoZ6TV1qdCbhiTGL8ZyzH7KcLmQd7IXq8vCVzFDA0vT4aIwESCCMBPplWnH/9Mj2CQxjODRNAiRgYgIUsEx8uAyNBMxE4JQXLkJ5bYWZQmIsJEACrRBIi0/EmY0OTPvsdaTt26Eppy+HXoF5GefBbo/HCXXZqChxa2rfZ4wCVliw0igJkEAYCPTqbMU/LqWAFQa0NEkCJKAxAQpYGgOlORIggfAQGPWfc1HbUBce47RKAiSgSwJWb1bWSG9W1rR9OzF603LY6rX5HlCVMQi3DLkd2+xpGBXfHZVFqZrHTwFLc6Q0SAIkECYCXRIteOZKV5is0ywJkAAJaEeAApZ2LGmJBEggTASq62sw+vnzw2SdZkmABIxAIMXRAVNsHTD18zXoXrQ1ZJcbHW4sHbMISzxDMNTTGSjM9Nq0hGzXZ4AClmYoaYgESCDMBDp421+9dE14slHD7DrNkwAJxBgBClgxduAMlwSMSKCkqhQTXr7EiK7TZxIggTAQGOLOQMHBYozzZmXZa6tC2qFw8HRckzUDmZ4UpOztgbqauJDsUcDSBB+NkAAJRJCASPdv3kgBK4LIuRUJkECQBChgBQmOy0iABCJH4LuyIvzy1VmR25A7kQAJGIJAot2NSfYkTN2+DtmFG4P2uSatLxYOvRPfuHuh7+EcVB0K/Tp5ZmAFfRxcSAIkEAUCr13nht0WhY25JQmQAAkEQIACVgCwOJUESCA6BL4s3YELV8+LzubclQRIwBAE+ru7YtqPBzF+0yuIry4P3Gd7Atbk3YL7U0/DMFtPlO/pGLgNvxUUsELCx8UkQAIRJvDCbDcS2QYrwtS5HQmQQKAEKGAFSozzSYAEIk5gS8l2zHjzxojvyw1JgASMR8Ad58TE+FRM/Xo9cr9dH3AAJbn5uLLvtTjOk4OanWkBr/ctoIAVNDouJAESiAKBp2a6kJ6kXR/AKITALUmABGKAAAWsGDhkhkgCRifw/p6NmLV2odHDoP8kQAIRJpDr7oJphw8jf+PLcFWWqd69LqUX7hmxEKUpQ+DY1Q0N9VbVaylgBYyKC0iABHRA4NGLncjpEvj3Oh24ThdIgARiiAAFrBg6bIZKAkYl8PrOdbjpg78Y1X36TQIkEGUCzrh4jE9IQ8GODejn7ZelaljjsH7UdXii21nIPODNxqq0q1pGASsgTJxMAiSgEwL3X+REv24UsHRyHHSDBEigFQIUsPhokAAJ6J7Aiu/ewR/WP6B7P+kgCZCA/gnkuNMwrbISkz5ZDk/5gXYdLssZi5sG3YaM+v4oL1HfIIYlhO2i5QQSIAEdEbj3ggQM6sEu7jo6ErpCAiTQAgEKWHwsSIAEdE9g+Y41uOOjB3XvJx0kARIwDoF4mwOnubwlhju3YNC2t9t0vD6xGx4etQBlHc9A+e4kVUFSwFKFiZNIgAR0QuBP5ybgxGwKWDo5DrpBAiTQCgEKWHw0SIAEdE9g2devY9GGR3XvJx0kARIwJoEsVycUVNfhzE0rkVhW3HIQFis2j5yNl7Ov8DZ3z0RjY9uxUsAy5rNAr0kgVgks/FUCRvSmgBWr58+4ScAoBChgGeWk6CcJxDCBZ7avwJ83PhnDBBg6CZBAJAjYvX2vxrrTUbDrC5y4dTUsLYhU5VkjcP/we1BdMhB1ta2/2aOAFYkT4x4kQAJaEbjj7ATkHUMBSyuetEMCJBAeAhSwwsOVVkmABDQkQAFLQ5g0RQIkoIpAhjMFU+ssKNi8CikHipqsafCk4YUxf8IXjb9A1eGWm7tTwFKFmZNIgAR0QuDWXyTg5L4UsHRyHHSDBEigFQIUsPhokAAJ6J4ABSzdHxEdJAHTErB5SwfHeDJRsOcbDN/yKmwN9Udi/WbolXih2834cX/iUfFTwDLtI8HASMCUBG6aGo9T+8WZMjYGRQIkYB4CFLDMc5aMhARMS+DJz1/Eg5ufNm18DIwESMAYBNLiE3FmowPTPnsdaft2KE5XZQzC08OWYEdJbpMgKGAZ40zpJQmQwE8ErpsSjzOOp4DF54EESEDfBChg6ft86B0JkICXwKOfLcVjW/9DFiRAAiSgCwJWb1bWSG9W1rR9OzF603JYHR6sPemveLP6bDQ2WBQfKWDp4qjoBAmQgEoCcyfGY+IgClgqcXEaCZBAlAhQwIoSeG5LAiSgngAFLPWsOJMESCCyBFIcHTDF4sJZ296CpesYLElehPI6FwWsyB4DdyMBEgiRwOz8eEwZTAErRIxcTgIkEGYCFLDCDJjmSYAEQifwt0+fwr++eCl0Q7RAAiRAAmEkMMzTDfnemwl3x12KpZu7h3EnmiYBEiABbQlcPd6BqSe0fCmFtjvRGgmQAAkET4ACVvDsuJIESCBCBO7duATPbl8Zod24DQmQAAmERuD6bqmI33g6/lyWH5ohriYBEiCBCBFgBlaEQHMbEiCBkAhQwAoJHxeTAAlEggAzsCJBmXuQAAloQWBh9wScWrkU1Z9Nxv7CnrglbS6KGpK1ME0bJEACJBA2AuyBFTa0NEwCJKAhAQpYGsKkKRIggfAQYA+s8HClVRIgAe0IxFkseLJHLXIO/5QtWl+ej7L79wKJyXhx2HwsrR+h3Wa0RAIkQAIaE5g3KR4TBrIHlsZYaY4ESEBjAhSwNAZKcyRAAtoToIClPVNaJAES0I5AR5sVz3Xbg8TyD382ah+Cg3c0Hvn/H4ZOwa2JV6C0wandxrREAiRAAhoRuH5KPE4/ngKWRjhphgRIIEwEKGCFCSzNkgAJaEfgyc9fxIObn9bOIC2RAAmQgEYEcl3xeDh1KxIqtza1aInHwfsGAFV1R/6+MS0Djw+6CW/WHafR7jRDAiRAAtoQuGlqPE7tRwFLG5q0QgIkEC4CFLDCRZZ2SYAENCPwzPYV+PPGJzWzR0MkQAIkoAWB0R1d+JNnDaw13lLBFkblB/moeqfZ16xWfD3qQtzuuAh1sGnhBm2QAAmQQMgEbp0Wj5OPpYAVMkgaIAESCCsBClhhxUvjJEACWhCggKUFRdogARLQksD0NA8usyyHpb6sVbP1ZRNR9uCeFr9e2/t4LMq5AVtr07V0i7ZIgARIICgCfzgrAaNzKaoHBY+LSIAEIkaAAlbEUHMjEiCBYAlQwAqWHNeRAAmEg8B1GS4U1Cz1mm5o27xtKA4u+LmEsPlkS4IT7598Nf5aOyEcbtImCZAACagmsOCXCRjZhwKWamCcSAIkEBUCFLCigp2bkgAJBEJg2devY9GGRwNZwrkkQAIkoDkBi9fioz3j0P/wMnW2bUk4uLAX8HMv9xbXVQzIwy1pc1HUkKzOLmeRAAmQgMYE7jonAcNyKGBpjJXmSIAENCZAAUtjoDRHAiSgPYHlO9bgjo8e1N4wLZIACZCASgIJ3t5V/8kqQafDa1Wu+GlaxerTUf3J/vbXJCbjpeHz8WzdiPbncgYJkAAJaEzg7vMTMKQnBSyNsdIcCZCAxgQoYGkMlOZIgAS0J7CqcC1u+/B+7Q3TIgmQAAmoIJAWZ8MzGd/CXbFJxeymU2qLJ+PwE0Wq1/0wdApuTbwCpQ1O1Ws4kQRIgARCJfDXi5zo380aqhmuJwESIIGwEqCAFVa8NE4CJKAFgXeKPsK8dYu1MEUbJEACJBAQgUGeBNyftAH2qq8DWueb3GgdidKFVQGtbUzLwOODbsKbdccFtI6TSYAESCBYAo9d4kR2GgWsYPlxHQmQQGQIUMCKDGfuQgIkEAKB9/dsxKy1C0OwwKUkQAIkEDiB8clu3Bb/Gix1BwJf7Fuhsg/WURt4Sxa/HnUhbndchDqwrCf4A+BKEiABNQSemulCepJ0+uMgARIgAf0SoICl37OhZyRAAv9PYEvJdsx480byIAESIIGIEbiyqwcXNLwAS0NlyHsefuVU1G49GJSd2t7HY1HODdhamx7Uei4iARIgATUEls12IclFAUsNK84hARKIHgEKWNFjz51JgARUEviurAi/fHWWytmcRgIkQAKhEVjYPQGnVi4NzYjf6trvpuDw/+wK2p4lwYn3T74af62dELQNLiQBEiCBtgismu9GfBwZkQAJkIC+CVDA0vf50DsSIAEvgZKqUkx4+RKyIAESIIGwEoizWPBkj1rkHF6p6T4NjWPx46LSkG1WDMjDLWlzUdSQHLItGiABEiABHwHJu3rzRjeBkAAJkIDuCVDA0v0R0UESIIFDteU49YXpBEECJEACYSPQ0WbFc932ILH8Q+33sGfi4B1p2thNTMaLw+Zjaf0IbezRCgmQQMwTcMcDr8ylgBXzDwIBkIABCFDAMsAh0UUSiHUC1fU1GP38+bGOgfGTAAmEiUCuKx4Pp25FQuXWMO0AHFp6Muq+LdPM/g9Dp+DWxCtQ2uDUzCYNkQAJxCaBTh0sWPp7V2wGz6hJgAQMRYAClqGOi86SQOwSGPWfc1HbUBe7ABg5CZBAWAiM7ujCnzxrYK3ZGxb7PqM12yejfFmRpns0pmXg8UE34c264zS1S2MkQAKxRaB7qrd8+jIKWLF16oyWBIxJgAKWMc+NXpNAzBEY/9LFOFD9Y8zFzYBJgATCR2B6mgeXWZbDUq9dZlRr3jZUn4Ef79unfTBWK74edSFud1yEOti0t0+LJEACpidwTFcr/j6D2ZymP2gGSAImIEABywSHyBBIIBYIFKyYiaLyH2IhVMZIAiQQAQLXZbhQUCM3DTZEYDfvFo5cHPxD+DIcansfj0U5N2BrbXpk4uEuJEACpiFwQi8bFp+XYJp4GAgJkIB5CVDAMu/ZMjISMBWB37zhfWN24CtTxcRgSIAEIk9Abtt6tGcc+h9eFuHNLfjxsZFo2F8Ztn0tCU68P+Zq/LVuQtj2oGESIAHzETitXxxunOrt5M5BAiRAAjonQAFL5wdE90iABH4i8Pt378SHez8lDhIgARIImkCCt9zuP1kl6HR4bdA2QllY/dlkVCzXtg9WS/5UDMjDLWlzUdSQHIq7XEsCJBAjBM4aZsfMcY4YiZZhkgAJGJkABSwjnx59J4EYInD7+gew8rt3YihihkoCJKAlgTR7HJ5J/xbuio1amg3IVn15PsruD2+z+CMOJSbjxWHzsbR+REA+cjIJkEDsEbj4FAfOH2WPvcAZMQmQgOEI6FbA+uabb3D55Zdj27ZtrULt378/jj/+eJx77rkYMmQIrN5PVpuPhoYGfPLJJ3j55Zfx7rvvQuzKkPknnXQSpk2bht69e8NikaKCn0dVVRVuu+02PPXUU/jb3/6GX/ziFy360djYiF27dmH58uV466238OGHHyrzxLdhw4Zh6tSprfrmb3D//v147bXX8MYbb+C///0vSktLkZmZqaz91a9+hVGjRiEhoeXa9I8//hgFBQW48MIL8Yc//KHVeW09nRLv+vXr8dJLL2HDhg0KJ7fbjcGDB2PChAmYMmUKOnXqpOoBl1gkDuEt7IuKilTb8sVy8skn48EHH0RycuufHm/cuBEzZszADz/8gHvuuQfnnXeeKv84yZgE/vbpU/jXFy8Z03l6TQIkEFUCgzwJuD9pA+xVX0fVD9iH4OAdjRH14YehU3Br4hUobWCD5oiC52YkYCACcyfGY+KgOAN5TFdJgARilYChBSz/Q7vxxhtx2WWXIS7u52++Bw8exN13341//vOfrZ6viDSzZ8/GxRdfjPj4n2u/1QhYYv+hhx5S7JeXlyuCU3Z2tiKGiWjjE8tEYBP/UlNTj/KjuroazzzzjCLAiGgl/vTr108RoQ4cOIDPPvtMWTNw4EDFRl5e3lFiWygClghwIpiJWPfppz+VZ4n4lpKSAmGwdetWJbakpCTMmjULF110UasCWfNYxJYIcB6P5yhbsp+Igv7nJfPVClj19fW477778Nhjjyn+DB06FPfee6/iJ4c5CTz5+Yt4cPPT5gyOUZEACYSNwPhkN26Lfw2WugNh20O1YUs8Dt43AKiqU71Ei4mNaRl4fNBNeLPuOC3M0QYJkIDJCCz4ZQJG9uEtpiY7VoZDAqYkoHsBS6g//PDDyMnJOeoARPD5n//5H/z5z39WviZihmTuyKirq1NEIcmeGjNmjCK+DBo0SBE7RLSRtatXr1ZEEBGb7r//fkVQ8WVitSdg7du3DzfffDNWrFiBcePG4ZprrlGywXxZYJL5tWXLFixatAhr167F9OnTlfku1883EImPjzzyCP74xz8q8YmP+fn5TeYUFxfjH//4hyKS2e12Ze6ZZ57ZRMQKRcD64IMPlH2Fh/goGU1du3ZtwmHlypX461//qghyIvRdf/31TXwU3hUVFQpD4S2xzJw5E5MmTUKHDh2OnJswFVt/+tOflP3kd8kc889+Uytg7d27F1dddZViX8Q2yYB7/PHHlaw6DnMSWL5jDe746EFzBseoSIAEwkLgyq4eXNDwAiwN4WucHqjjlR/ko+qdCJUR+jvnzVL/etSFuN1xEerAN6qBnhvnk4CZCfxtuhPH5hl/VAAAIABJREFUZR5dyWLmmBkbCZCAMQkYWsBqLlRdeumlSpaSw+FQyvquvPJKRViRLKk+ffq0eEIiYv3+979XMnhEfBExREZbApa/OCYZSTfddJOSZdTS2LFjB+bMmaNkFjUvc5Oyxnnz5uGYY45RRLjWfBTBTUr7rrvuOqSnp+Pvf/87jjvu509RgxWwvv32W1x99dXYvn17i2KSfzxfffWVEoeU7S1evBjnn39+E+HJPxaJs2/fvq2+ItatW6cwl9JNEb0kJt9QK2CtWrUKct7CT7K8LrnkEpxzzjmKSOifSWfMlyW9bonA+3s2YtbahYRDAiRAAqoILOyegFMrl6qaG8lJ9WUTUfbgnkhu2WSv2t7HY1GO91bX2p9/9kbNGW5MAiSgCwJPzXQhPalpOxVdOEYnSIAESKAZAcMLWBKPZDhJ/6PTTjtNEUSkjEyEFukJJaV3bfVSKikpUYQuGZIR1KNHD+XPbQlYX375JX73u98p85qLSS09Yc8++6ySIST9sCTjSAQ2yaySzCfpEeWfOdbaE+ovmkmWlL9QE4yA5SvB+8tf/qKISddee+1R5XzNfZGeViIaieAmomBWVpYyxT8WEQHHjx/f5gtNSg0XLFiAJ554Qol94sSJR+arEbBElBTRULK5nn76acUPYblnzx48+uijyM3N5QvdhAS2lGzHjDdvNGFkDIkESEBLAnHeMv4ne9Qi5/BKLc1qZ8s2FAcXRLaEsLnzlgQn3h9zNf5aN0G7uGiJBEjAsASWX+uGi5cQGvb86DgJxBIBUwlYUrIm2T8dO3Y8koElpWoPPPCAUt4XyGhLwBKRRJqlh9I03Se6SYN0tb2bpKG9CGdOp7NJWWUwApavBE/KAkVIkmbt7Y3Dhw8rGW7Lli1r0tg+mFikyfvzzz+PCy64QCnx9A01ApZPQJQMLmGXmJioCFd33HEHbr31VoVR86b87cXGr+ufwO7yHzB1xUz9O0oPSYAEokago82K57rtQWL5Txeq6HLYknBwYS8gsr3cW0RRMSAPt6TNRVFD6xem6JIhnSIBEtCMgPfbJl6/3q2ZPRoiARIggXASMLyA5Z+ZJD2R5s+fD5vNpvTA8vWXkubqkqEl/aWkybpkQLU3WhOw5O9FKJGeVNLf6te//nV7plr8umQqyXrpnSW/1AguZWVlSqaUZB5J7y+f8BOMgCU3DQoTKb+TDLWWGsy35LhPvPOxlp5f0kdMfgUSS2vQ2hOwpJzSJ1ZJI3hfJtzmzZuVHl6SfSX9urp06RLUuXCRfglU19dg9PPn69dBekYCJBBVArmueDycuhUJlVuj6oeazStWn47qT/armRr+OYnJeHHYfCz9P/buBL6pKu0f+C9J06Rp6SJQKFi2MqJIERQQBEFQkHXEV3FDZUQUGRQXFAQBtVgtOqLggAh/FR2XqQioiIIbCAiILKIUZRXRUvZu6Zrk5p9zmWKBLkmz3eV35zOf933He895nu+JvuPjOc9xdQ3+XJyBAhRQnIA4OiiOEPKhAAUooAYB1RawRJN0sYvozTfflItJ4tigKMSIXlYVjzhqJnZfiSbo4iY98Yhb/sQ7V111FS6//HK5V1NVBa3qCliVi0hi7n79+vm8zpWLYOII37Bhw7wao7qY6lLAEj2rRKN1UcSaPn26vKvLm2fJkiXykcOK3WfiG1FIeuedd87YleXNWFW9U1sBq+K44tnHBSuOFX7wwQfnHEusayz8TnkCVy25E0WOYuUFxogoQIGwCvSItWFGzCoYy8PQHL0OmTuODIb9jew6fBm8T452HoJpcWOQJ3n33weCFwlHpgAFQilwSTMTZt5uDeWUnIsCFKBAnQUUX8ASx+Zqe0RRSvRUuuGGG+TdV5UfsWNHNHQXPai+/vprbNx45rECcWPemDFj5BsIKzf/rq5YlJubK/fMEv2gRGP1ygWz2uKs+OO13XBY3TiVvxM7sURTdfHUpYB1diFK3M7ozVPxnbjtURQMReGrtgJWRXxVjV8xTkLCqeMLtRWw1q5dK9+EeP3118vHOCvHXdHY/aabbkJ6evo5NyV6kx/fUbbAbSvHY0/e78oOktFRgAIhFRiRGIPRhmUwuApCOq8/k7mN3ZCXXurPEEH51p3YBK93eAJfOf+6KCYoE3FQClBAMQJ9UyPw+BCLYuJhIBSgAAVqElB1AUscf7vyyivlYoboh+TNMTxRBBK37omb8ETBQzR7F484fiYao9tsp7bQVldkqtwHyp8dWLUVfapatEDuwPK3gOXLDqxAFbBqav4uvA4ePCjvKsvOzva6rxf/8qAugfHrZmBN9g/qCprRUoACQROY2MSGoeXipkEpaHMEZWBzQ+SmnR+Uof0e1NMaYO8Vt+OpyDvhxJn/UNDvsTkABSigOIHbu5txV6/a26soLnAGRAEK6FJA8QUssSrz5s2D2CkV6EccQxSFLHGE7vfff5ePwFXcoFddsai8vBzPPvusfEyNPbAmoHIPrMcff1w+XujNI5rH33fffWjYsOEZt0TWtAOronn73r17a53ioYcekntynb0jr9YP+YKiBV7c9ib+u1uhN4spWo7BUUBbAuKy9/ktItDOvli1iRVm9oJzv3J3jTlapyIjZRKyHEmqNWbgFKBA7QKPDLBgUMeI2l/kGxSgAAUUIKDJApbohyRuI1y6dKnc/+qyyy6rkfo///kPRPGl8rG8mo75+bp7SRRrRNFL9Ny6+eab5Vvz6nJzn1JvIfziiy9w1113wZcbFetSwBKN68UatWvXDuedd16VayrWLSsrCxdccAHmzp2LZs2aKeBPM4YQKIH3dn+Kl7YtDNRwHIcCFFChgNWzQ2hRsxNoYF+jwuj/CtlxYAjs7/+p6BwM1iis7zkOs5z9FR0ng6MABeoukHGLFZ1bcbdl3QX5JQUoEEoBTRawXC4Xnn/+ebmB+7Rp0+Sb6mo6XlhRkPK2gFWxE0gs1Kuvvoq2bavvFSF6cL333nvy7YiDBg2SC2uxsbGoaEa+devWM3Z+Vbf44lZFkc8LL7yAkSNHyscdK3p21aUHljASNweKJvKjR4/GxIkTz+gBVlUcYrea2GElbnWsXByqnIvYmSb6WtX2+FrAysvLw/jx4yF6YL377rvV9h6reG/FihWytWhSz0c7AquzN+Gxdc9rJyFmQgEK+CSQaI7Ae0n7EV186vi/mh/J3Rv5GXmqSKG4fXdMTRyPbOlUv0o+FKCAdgTeuNeG5g3EvlY+FKAABZQvoMkClmCvaPYtduKI3U/t27evcjXEbi3Rj0oUmcQRQtHMXTw17cASxR9RwBFHCO+880488cQTiImJqXL8PXv2yM3WRd+tykcUxcviJsDHHntM3i0kii3iRsSqHlEEEw3jRZEpKSnpnKJZXQpYYp79+/dj3LhxcmzPPfec3EtMHAms6qnIQ/QME8XB22677XRRsHJ8teUixhZ9xGbPni0fHfS2iXvFeoqeZy+++KJ862R1T8VOLV92hCn/T1VGKAR+PrEbI7+aTAwKUECHAh1irJgdvwXm0tqPkauCx9zU0wcrURWhykHGJWBplwnIdHVVT8yMlAIUqFXgs8dssJhZwKoVii9QgAKKENBsAUsUpsTNhG+99ZZc7BA3B4riVGJiolykEQWqn376CQsXLpQLSaLYIQoz9evXlxemtpsCjx07Ju+qEsfnrrnmGrnfUmpq6ukCkNgx9d1338kxiKN/ZzeJF3OId1577TW5wCZ6fD344IPyLq3KN+sdP34cmZmZmDVrlhzXjBkzMHTo0DN2lNW1gCXG27Bhgzyv2LkkYhw1ahQaNWp0+scpHMRxR7Hzq7o8qspFHCkUBbHKhSYxltjFJXZ+bd++Xc550qRJsn3FDrmqemBV3i3mzY66ih1yOTk5eP311+VG/3y0IXCo6Ciu+/Sf2kiGWVCAAl4LXJsQjSctK2BwnvT6GzW8mP9WD0iHitQQ6ukYj3YegmlxY5AnRakqbgZLAQqcK1DPcwn5R49Ek4YCFKCAagQ0W8ASK5CbmysXXkQRq6ZHFKDELqxWrVqdUbip7abAo0ePygWqxYtPNZEVR+vEGKLgIoo9oigUHR0tF4Xuv//+0zccVo5FFLHEEcann3769PsXX3yxXMQ6efIkduzYIb9+ySWXYPLkyejevfs5xyFruuXv7LzFTq7OnTuf8R///PPPmDp1KsQ44qnoMVXRT6qoqEguRIlCl9hxVrnAdnYun376qVygEkcEqxtL/Oc33nij3M8qOTn5jFiqKmBVvl1QrGV1u+kqBqp8W+HZxy1V82cmA61SwCm50OPDW+Fyq+zGMa4nBShQZ4GxjWMwXFoCg1RS5zGU+mHZjsEoXpat1PCqjcud2ASvd3gCXzmrb6GguqQYMAV0KJDSyIj5d7MYrcOlZ8oUUK2ApgtYYlXETYPiiNwnn3wiHysUPafEI4pNV1xxhbwrSzRXr+gnVbGSte3AqnhPFKDEsTox/qZNm04XnEQR6Oqrr5Z3IbVu3brGHlxiLFFsW758Ob788kts3rxZLmaJHUqiAb3YcSVirK5w5G8BS8wvij7ff/+93Ph+y5YtcgFKFK06deqEvn37yrukGjRo4NUPXex+W79+vZxPxVjiw65du8om4qZHUeirqi9ZVQWsih5lN910E9LT06ssBJ4dWEWTfGE/f/58tGnTxqvY+ZLyBYYsuw+Hi48rP1BGSAEK+C2QnmxFn5JMv8dR6gBSWT/kzzym1PBqjsuzm33vFbfjqcg74QQbQKtzERm13gV6tDHh6Rs827D4UIACFFCJgGILWCrxY5gUoECIBR74djo2Ht4e4lk5HQUoEEqBCIMBC5s7kGJfHsppQz9XZBvkPm0L/bwBnNHROhUZKZOQ5UgK4KgcigIUCIXALd3MuKd3ZCim4hwUoAAFAiLAAlZAGDkIBSgQKoEXt72J/+7W+N/UhgqT81BAgQKxJiM+OD8HcUUbFRhdoEMyIH9BN0jH1X080mCNwvqe4zDL2T/QQByPAhQIosCjgywYcElEEGfg0BSgAAUCK8ACVmA9ORoFKBBkgcV7v0DGlvlBnoXDU4AC4RBoY7NgXv0sWEuywjF9WOYs3ToIJSsPhWXuQE9a3L47piaOR7aUEOihOR4FKBAEgZfviEJqctU3kAdhOg5JAQpQwG8BFrD8JuQAFKBAKAW2HM3CfauerNOUTaX6aOI6D8eMBThkPIFyg7NO4/AjClAg8AI9Ym2YEbMKxvLDgR9cwSO6CgaiYE6OgiP0MbS4BCztMgGZrq4+fsjXKUCBUAt8+KANCdGGUE/L+ShAAQrUWYAFrDrT8UMKUCAcAidK89D/41E+TV3PHYX+ZZehoRR3+rsygwMrLFuQ7Slk8aEABcIrMCIxBqMNy2BwFYQ3kHDMbr4UuWnucMwc1DmPdh6CaXFjkCfxhrOgQnNwCtRRwGoGlj8WXcev+RkFKECB8AiwgBUed85KAQr4IXDVkjtR5Cj2eoRhJT3Q0P1X8ariQ1HE+o/1G+7E8lqSL1Ig8AITm9gwtFzcNCgFfnA1jGiwIHdme6BUeztC3YlNMLdjGtY6UtSwEoyRAroSaJNkxNy7WGDW1aIzWQpoQECRBaw1a9agtLRUA7xMgQIUCIbAR/u+xrES73ZOxZqi0SO2Q7VhrDNn4SfzgWCEyTEpQIEaBMShlfktItDOvlj3TiUbBqB0tUaPTppM2NVrFKZjGJww6X6tCUABpQhcfXEEJl9nUUo4jIMCFKCAVwKKLGBNnz4dhYWFXiXAlyhAAQrUJGCz2dC8efNqX/nBvBs/mPcQkQIUCKGA1WjEomYn0MC+JoSzKncqzfXBqoLa0ToVGSmTkOVIUu5CMDIK6EhgxJWRuPNKzzlCPhSgAAVUJKDIAhZ3YKnoF8RQKRAGgS1Hd2Dr0Z1ezVzbDqyvI3/Erohsr8biSxSggP8CieYIvJe0H9HF2/wfTCsjmDoj9xntHSE8e3kM1iis7zkOs5z9tbJyzIMCqhV4wrP7qo9nFxYfClCAAmoSUGQBS02AjJUCFAi9wBcH1+GJDS97PfHQsq6e2wfrn/N+GTw9sKLYA8trSL5IAT8FOsRYMTt+C8yle/0cSWOfm+KRm94S0F4v9yoXqii1O6Ymjschd4LGFpLpUEA9AvPvjkJKI6N6AmakFKAABTwCLGDxZ0ABCqhO4EBBNoZ9/qDXcUe6I3BdadczGrkXGIrlWwiPG3V465nXcnyRAoETuDYhGk9aVsDgPBm4QTU0UvHKvijbelxDGdWSSlwClnaZgExXV/3kzEwpoBAB0YNwxUQbIkzif+NDAQpQQD0CLGCpZ60YKQUo8D8ByS2h1+I7UOoq88mkqVTfsxPrPBwzFOCQ6QRvH/RJjy9ToO4CYxvHYLi0BAappO6DaPxLx5HBsL+hv+PMRzsPwbS4MciTeBuaxn/iTE9BAq0SjVgwin/OKWhJGAoFKOClAAtYXkLxNQpQQFkC//jS0wz4JJuvK2tVGA0FzhVIT7aiT0kmaWoRcBu7IS9dnzcwuxObYG7HNKx1pPB3QgEKhECgb7sIPP533kAYAmpOQQEKBFhAVQUsl8uFL774Anl5eRg8eDDq1at3Bsfu3bvx3XffeUWUkJCAAQMGwGLx/S/eIo6vv/4a2dnZ6N69Oy644IJz5jx+/DjWrVuH3NxcmDxXSDdr1gxdu3aF1Wo9512Rz8qVKxEbG4t+/frJ7/OhAAVqFnhu82tYsu9LMlGAAgoViDAYsLC5Ayn25QqNUGFhmRsiN+18hQUVwnA8/91nV69RmI5hcIL/PSiE8pxKhwL3XR2JYZfzBkIdLj1TpoDqBVRTwBJFI1EQ2r9/v1wE8reAlZiYiGuvvRYREb7fvrFt2zb8+OOP8uJXVcDKz8+XC1JlZWVISUmR/+fvv/+O8847T57z7KLZ999/j127dqF3795ITk5W/Y+KCVAgFAKL936BjC3zQzEV56AABXwUiDUZ8cH5OYgr2ujjl/p+vTCzF5z79d2Xz9E6FRkpnh22jiR9/xiYPQWCKPCv26zo2IKF4iASc2gKUCBIAqooYBUXF2P16tU4cuSIzFBdAas2o19++QWiWBQVFSXvdBK7sHx9/vzzTzkWh8NRbQFry5Yt+Omnn9CpUyekpqbK761Zs0YuvvXs2ROtWrU6Pe2JEyfkYpcoqIkCFndf+boifF+vAj+f2I2RX03Wa/rMmwKKFWhjs2Be/SxYS7IUG6NSA3McGAL7+38qNbyQxWWwRmF9z3GY5ewfsjk5EQX0JPDxIzbEWNnAXU9rzlwpoBUBRRewxK4rUXQSO56cTicMnuMIbre7TgWsQ4cO4ZtvvpHHufLKK+WdUb4+paWlcrGpsLBQ3rlVUlJS5Q4s8c7Ro0fRp08fNG3aVJ6m4nhj27Ztcfnll5+eWhTDxFHEvn37ykUsPhSggHcCJc5SuZG7Wy/3znvHwrcoEFaBHrE2zIhZBWP54bDGodbJJXdv5GfkqTX8gMdd3L47piaOR7bk+z9wDHgwHJACGhFoUM+AzAdsGsmGaVCAAnoTUHQBq3JPK1Hc+dvf/ibvoBLFo6qOEFa3eOIInygqid1OYowePXrUaZ3FEcY9e/agXbt2cm+rqnpgibk+//xzubhVOcaKXES/LHHsUDzie1FUa9myZZ1jqlMi/IgCGhG48bNx+L3wkEayYRoUULfAiMQYjDYsg8Gl7yNwfq2iuamnDxb/YdYZhnEJWNplAjJdXf2i5ccUoMApgctbm/DsTef25KUPBShAATUIKLqAtW/fPoh/d+zYEQ0bNjxd8PG1gPXzzz9j8+bNiImJkRu3i//p6yPiWLt2LRo1aiQfP6ypibtoNC+OO15zzTVISjrVw+HsHVgVDekLCgrkvljx8fG+hsT3KaB7gcnrZ+LLP9br3oEAFAi3wMQmNgwtFzcNSuEORfXz57/VA9KhItXnEegEjnYegmlxY5AnRQV6aI5HAV0JDO9uxshekbrKmclSgALaEVB0Aets5oodS74UsMRxP7Ejqqio6IyeVL4sodhtJYpS4viiKDaJ3lni/67uFkKxS2znzp019sASBTGxo6t9+/ZygY4PBSjgu8DCX5Zizk/v+v4hv6AABQIiIDqozG8RgXb2xQEZj4MAZTsGo3hZNimqEHAnNsFrl6VhdZnvbSAISgEKnBJ4+gYrerRhA3f+HihAAXUKaL6AVdFQPS4uDgMHDpT7Z/nyiJ1Sq1atgmjeLnpXXXTRRfLnNRWwqruFsEGDBnIBTJIkuagmxhY7wmw2nkP3ZU34LgUqBNbnbMODa9IJQgEKhEHAajRiUbMTaGBfE4bZtTulVNYP+TOPaTdBfzMzmbCr1yhMxzA4wb8J95eT3+tPYMlDNsTZ2MBdfyvPjCmgDQFNF7Aq777q0qULLr74Yp9XreL4YXJy8hm3BNZUwBKTHD9+XN5hJXZviZsFmzVrhiuuuAKRkZEQY4rCWteuXXHhhRfK73z33Xc4duyY3KheHFMUfbrq1avnc7z8gAJ6EsgrK0C/j+5mI3c9LTpzVYRAojkC7yXtR3TxNkXEo6kgItsg92n+g63a1tTROhUZKZOQ5TjVqoEPBShQu0CjOAPeG8u/vtQuxTcoQAGlCmi6gLVr1y6sX78e0dHR8k4nXwtCFTcXWiyWc3pn1VbAqm7B7Xa7vPsqKipK3o3lcDhOH3EURTJxPPK3336T/3hd+3Up9cfGuCgQDIHbVo7HnrzfgzE0x6QABaoQ6BBjxez4LTCX7qVPUAQMyF/QDdLxkqCMrqVBDdYorO85DrOc/bWUFnOhQNAE+rSNwBNDLUEbnwNTgAIUCLaAZgtY4njel19+iZycHLRo0ULePeXLU1paKt9cKI4D9urVC82bNz/j87oWsER/LFFYqxgzKysLmzZtQtu2beUjiuKpOPbYuXNn+cZDPhSgQPUCz21+DUv2fUkiClAgBALXJkTjScsKGJwnQzCbfqco3ToIJSt5w6q3v4Di9t0xNXE8sqUEbz/hexTQpcAD/SIxtJNZl7kzaQpQQBsCmi1gidv9PvvsM5SVleGqq646pwBV2/JVNIx3Op21vSr/8aZNm8q3E9b0nDhxQi6KJSYmnj6OKPprHTx48IwYxdzilsMmTZrINxnyoQAFqhdY9tsqpG2aQyIKUCDIAmMbx2C4tAQGiTuDgkwNV8FAFMzJCfY02ho/LgFLu0xApqurtvJiNhQIoMCrI6NwQWNjAEfkUBSgAAVCK6DZAtb+/fuxZs0auUH6oEGD5GOEvjyHDx/G2rVrUV0BSxz9E7u8zGaz3ONKFJvErqqantWrV8vN4Pv27Sv3uRKP2Ml15MgR9OnTRy6CiaeieCbeqa0o5ktOfJcCWhQ4UJCNYZ8/qMXUmBMFFCOQnmxFn5JMxcSj+UDMlyI3za35NIOR4NHOQzA1dgzy3VHBGJ5jUkC1AmbPnQefTbDB6Om3y4cCFKCAWgU0W8ASR/V27twpF5ZEr6lAP74eIawoSok+V2JHWMXDHViBXhmOpzcByS3Jjdzzywv1ljrzpUDQBSI8f6OzsLkDKfblQZ+LE1QSMFiQO7M9UOrdLnDanSngTmyCuR3TsNaRQhoKUOB/Au2bGfHS7Szs8gdBAQqoW0CzBSxxVE80Ya/cWyqQS+VLAUvs1BLvi9sGRTGtfv36p0OpqQdWXW9ODGSeHIsCahB44Nvp2Hh4uxpCZYwUUI1ArMmID87PQVzRRtXErKVASzYMQOnqw1pKKbS5eHbH7+o1CtMxDE54tp7woYDOBW69woxRV0XqXIHpU4ACahfQZAFL9L0SN/2JglH37t1xwQUX1LhOhYWF+PTTTyEat3vzvhjMlwLWvn375OOIF1100elG7RUBVW4WL3ZnieePP/5AXFycXOyyWq1q/40xfgoEXWD+jkwsyFoU9Hk4AQX0ItDGZsG8+lmwlmTpJWXF5ek8MQiF89nI3d+FcbRORUbKJGQ5kvwdit9TQNUCzwyzotvfWMxV9SIyeApQAJosYImC1PLly71u4B7MAlZFMU30zBowYABiYmLO+dmJ+detWyf3whKP6H3Vo0cP1KtXjz9RClDAC4H1Odvw4Jp0L97kKxSgQG0CPWJtmBGzCsZy7v6pzSqYf9xt7Ia89NJgTqGbsQ3WKKzvOQ6znP11kzMTpcDZAh8/YkOMlf2v+MugAAXULaCqApa6qRk9BSgQLIH8skL0/Wgk3J5/8aEABeouMCIxBqMNy2BwFdR9EH4ZGAFTPHLTW4J/WQsMpxiluH13TE0cj2wpIXCDciQKqEAgpZER8+9m/ysVLBVDpAAFahFgAYs/EQpQQBMC//jSc0Tk5B5N5MIkKBAOgYlNbBhaLm4alMIxPeesQqB4ZV+UbT1Om0AKxCVgaZcJyHR1DeSoHIsCiha4oYsZ/7yG/a8UvUgMjgIU8EqABSyvmPgSBSigdAH2wVL6CjE+pQqIAyXzW0SgnX2xUkPUbVyOI4NhfyNbt/kHM/GjnYdgauwY5Lu5KyWYzhxbGQLTPf2vrmD/K2UsBqOgAAX8EmAByy8+fkwBCihFYMvRLNy36kmlhMM4KKAKAavRiEXNTqCBfY0q4tVbkG7Dlch71q63tEOWrzuxCeZ2TMNaR0rI5uREFAiHwKeP2hAVyf5X4bDnnBSgQGAFWMAKrCdHowAFwiRQ5ipHnyUjUC45whQBp6WAugQSzRF4L2k/oou3qStwPUVrborctEQ9ZRz6XE0m7Oo1CtMxDE7whrbQLwBnDLbA3xobMW8kdxoG25njU4ACoRFgASs0zpyFAhQIgcDob6Zh67GdIZiJU1BA3QIdYqyYHb8F5tK96k5EB9EXZvaCcz+b6gd7qR2tU5GR4uml6EgK9lQcnwIhFbjpcjNGX83+VyFF52QUoEDQBFjAChotB6YABUItwD5YoRbnfGoUuDYhGk9aVsDgPKnG8HUXs+Pa16mFAAAgAElEQVTAENjf/1N3eYcjYYM1Cut7jsMsZ/9wTM85KRAUgWdvsuLy1txdGBRcDkoBCoRcgAWskJNzQgpQIFgCP5/YjZFfTQ7W8ByXAqoXGNs4BsOlJTBIJarPRS8JSO7eyM/I00u6isizuH13TE0cj2wpQRHxMAgK+CPA/lf+6PFbClBAaQIsYCltRRgPBShQZwHJLaHvRyNRUM6mx3VG5IeaFUhPtqJPSaZm89NsYuyDFZ6ljUvA0i4TkOnqGp75OSsFAiBwYZIRc+5i/6sAUHIIClBAIQIsYClkIRgGBSgQGIFH1z2Pb7M3BWYwjkIBDQgY4cbbLVxIsS/XQDb6TCH/rR6QDhXpM/kwZ3208xBMjR2DfDeLAGFeCk5fB4Hbu5txVy/2v6oDHT+hAAUUKsAClkIXhmFRgAJ1E1i89wtkbJlft4/5FQU0JhBrMuKD83MQV7RRY5npK52yHYNRvCxbX0krKFt3YhPM7ZiGtY4UBUXFUChQu8C//xGFi5oYa3+Rb1CAAhRQiQALWCpZKIZJAQp4J3Ck+AQGLxvt3ct8iwIaFmhjs2Be/SxYS7I0nKU+UpPK+iF/5jF9JKvULE0m7Oo1CtMxDE6wIbZSl4lx/SUQ69k0uOQhGwwGA1koQAEKaEaABSzNLCUToQAFKgRuWzkee/J+JwgFdCvQI9aGGTGrYCw/rFsDTSUe2Qa5T9s0lZJak3G0TkVGyiRkOZLUmgLj1olAv9QITBxi0Um2TJMCFNCLAAtYellp5kkBHQm8sv0dvP3rRzrKmKlS4C+BEYkxGG1YBoOrgCyaETAgf0E3SMd5e6QSltRgjcL6nuMwy9lfCeEwBgpUKTDtegt6XRRBHQpQgAKaEmABS1PLyWQoQAEh8POJ3Rj51WRiUEB3AhOb2DC0XNw0KOkud60nXLp1EEpWHtJ6mqrKr7h9d0xNHI9sKUFVcTNY7QsYPacGlz1qg9XM44PaX21mSAF9CbCApa/1ZrYU0IWA2+1G76UjUOQo1kW+TJIC4m9R5reIQDv7YmJoVMBVMBAFc3I0mp2K04pLwNIuE5Dp6qriJBi61gQ6NDfhxeFWraXFfChAAQqABSz+CChAAU0KTF4/E1/+sV6TuTEpClQWsBqNWNTsBBrY1xBGywLmS5Gb5tZyhqrO7WjnIZgaOwb5bk/nbD4UCLPAfVdHYtjl5jBHwekpQAEKBF6ABazAm3JEClBAAQJfHFyHJza8rIBIGAIFgieQaI7Ae0n7EV28LXiTcGRlCBgsyJ3ZHih1KiMeRnGOgDuxCeZ2TMNaRwp1KBBWgYWjbUiuz+ODYV0ETk4BCgRFgAWsoLByUApQINwC9vIi+RghHwpoVaBDjBWz47fAXLpXqykyr7MESjYMQOlq3iyp6B+GyYRdvUbhafcwSAaTokNlcNoUaJJgwH/G8NZSba4us6IABVjA4m+AAhTQrMDob6Zh67Gdms2PielXoH9CDKZZPofBeVK/CDrM3HliEArns5G7Gpbe0ToVGSmTkOVIUkO4jFFDAjd3NePePpEayoipUIACFPhLgAUs/hooQAHNCize+wUytszXbH5MTJ8CYxvHYLi0BAapRJ8AOs7abeyGvPRSHQuoK3WDNQrre47DLGd/dQXOaFUtMOeuKFyYZFR1DgyeAhSgQHUCLGDxt0EBCmhW4HhJLgZ8co9m82Ni+hNIT7aiT0mm/hJnxqcETPHITW8JsJe7qn4RRandMa3ReGRLCaqKm8GqT6BhPQP++wCPD6pv5RgxBSjgrQALWN5K8T0KUECVAv/40nOE4+QeVcbOoClQIRBhMGBhcwdS7MuJonOB4pV9Ubb1uM4VVJh+XAKWdpmATFdXFQbPkNUicGMXM8Zcw+ODalkvxkkBCvguwAKW72b8ggIUUJHAe7s/xUvbFqooYoZKgTMFYk1GfHB+DuKKNpKGAnAcGQz7G9mUUKnA0c5DMDV2DPLdUSrNgGErWWD2iChc3JTHB5W8RoyNAhTwT4AFLP/8+DUFKKBwAR4jVPgCMbwaBdrYLJhXPwvWkixKUUAWcBuuRN6zdmqoWMCd2ARzO6ZhrSNFxVkwdKUJxHtODi5+KFppYTEeClCAAgEVYAEroJwcjAIUUKIAjxEqcVUYU20CPWJtmBGzCsbyw7W9yj+uJwFzU+SmJeopY23majJhV69RmI5hcMKkzRyZVUgFru9kxv39eHwwpOicjAIUCLkAC1ghJ+eEFKBAqAUW/rIUc356N9TTcj4K1FlgRGIMRhuWweAqqPMY/FC7AoWZveDcz9+GFlbY0ToVGSmeXo2OJC2kwxzCKPDSHVFon8zjg2FcAk5NAQqEQIAFrBAgcwoKUCC8AgcLc3DDZw+ENwjOTgEvBSY2sWFoubhpUPLyC76mNwHHgSGwv/+n3tLWbL4GaxTW9xyHWc7+ms2RiQVXQBwf/PBBGwyeCz/4UIACFNCyAAtYWl5d5kYBCpwW4DFC/hiULiD+tmN+iwi0sy9WeqiML8wCkrs38jPywhwFpw+0gD21O6Yljschd0Kgh+Z4GhcY6jk++ACPD2p8lZkeBSggBFjA4u+AAhTQhcA7uz7BrB/f1kWuTFJ9AhGe3VaLm+cisWid+oJnxKEXiGyJ3KfjQz8vZwy+QFwClnaZgExX1+DPxRk0IzDnrihcmMTjg5pZUCZCAQpUK8ACFn8cFKCALgROluZj4Cf3wuV26SJfJqkegURzBN5L2o/o4m3qCZqRhlnAgPwF3SAdLwlzHJw+WAJHOw/B1NgxyHdHBWsKjqsRgeT6Biwc7TlDyIcCFKCADgRYwNLBIjNFClDglMD4dTOwJvsHclBAMQIdYqyYHb8F5tK9iomJgahDoGzHYBQvy1ZHsIyyTgLuxCaY2zENax0pdfqeH+lD4J7ekbilm1kfyTJLClBA9wIsYOn+J0AACuhHYHX2Jjy27nn9JMxMFS1wbUI0nrSsgMF5UtFxMjhlCkhl/ZA/85gyg2NUgRMwmbCr1yhMxzA4YQrcuBxJEwKid6Jo3h4fzebtmlhQJkEBCtQqwAJWrUR8gQIU0IqAU3LKxwhzy3j9vFbWVK15jG0cg+HSEhgkHgFT6xqGPe7INp4+WDw2FPZ1CFEAjtapyEiZhCxHUohm5DRqEOjcyoSMW6xqCJUxUoACFAiIAAtYAWHkIBSggFoEntv8Gpbs+1It4TJODQqkJ1vRpyRTg5kxpdAKGJD7Uieg1BnaaTlb2AQM1iis7zkOs5z9wxYDJ1aWwJShFvRuG6GsoBgNBShAgSAKsIAVRFwOTQEKKE9gy9Es3LfqSeUFxog0LxBh8DTabe5Ain255nNlgqERKNkwAKWrD4dmMs6iGIGi1O6Y1mg8sqUExcTEQEIvYPW0vfr4ERsiTDw+GHp9zkgBCoRLgAWscMlzXgpQICwCbrcbQ5ePxaGio2GZn5PqUyDWZMQH5+cgrmijPgGYdVAEXAUDUTAnJyhjc1CFC8QlYGmXCch0dVV4oAwvWAKDO0bg4QGWYA3PcSlAAQooUoAFLEUuC4OiAAWCKTB/RyYWZC0K5hQcmwKnBdrYLJhXPwvWkiyqUCCwAuZLkZvmDuyYHE1VAkc7D8HU2DHId0epKm4G67/AKyOi0Lap0f+BOAIFKEABFQmwgKWixWKoFKBAYASOFB/H4GX3BWYwjkKBGgR6xcfgWdvXMJbzmBd/KEEQMFiQO7M9+2AFgVZNQ7oTm2BuxzSsdaSoKWzG6odAkwQD/jOGlzj4QchPKUABlQqwgKXShWPYFKCAfwIPfDsdGw9v928Qfk2BGgRGJMZgtGEZDC7eeskfSvAEilZfi/INPBIdPGGVjGwy4ddeo/AMhsEJk0qCZph1FfjnNZG4oYunCRYfClCAAjoTYAFLZwvOdClAgVMCq7M34bF1z5ODAkERmNjEhqHl4qZBKSjjc1AKVAg4jgyG/Y1sglBAFnC0TkVGyiRkOZIoolEBs6c+ufghG6ItbN6u0SVmWhSgQA0CLGDx50EBCuhSwCm55Gbu4jghHwoESkD87cT8FhFoZ18cqCE5DgVqFHAbuyEvvZRKFDgtYLBGYX3PcZjl7E8VDQpcfXEEJl/H5u0aXFqmRAEKeCHAApYXSHyFAhTQpgCbuWtzXcOVldVoxKJmJ9DAviZcIXBePQqY4pGb3hJgL3c9rn6NOReldse0RuORLSXQRkMCM2+PwiXN2LxdQ0vKVChAAR8EWMDyAYuvUoAC2hI4XHRM3oXlcvOYl7ZWNvTZJFvMeLPRPkQXbwv95JxR9wLFK/uibCt3k+r+h1AVQFwClnaZgExXV/JoQIDN2zWwiEyBAhTwS4AFLL/4+DEFKKB2gfHrZmBN9g9qT4Pxh1GgQ4wVr8RtQETZwTBGwan1LMA+WHpefe9yP9p5CKbGjkG+O8q7D/iWIgVGXx2Jmy5n83ZFLg6DogAFQiLAAlZImDkJBSigVIH1Odvw4Jp0pYbHuBQucG1CNJ60rIDBeVLhkTI8LQu4DVci71m7llNkbgEQcCc2wdyOaVjrSAnAaBwi1AJGT5PFDx+0Ic7G5u2htud8FKCAcgRYwFLOWjASClAgDAJutxtDPh3DZu5hsFf7lGMbx2C4tAQGqUTtqTB+tQuYmyI3LVHtWTD+UAiYTPi11yg8g2FwwnOdHR/VCFx1UQSmXs/m7apZMAZKAQoERYAFrKCwclAKUEBNAgt/WYo5P72rppAZa5gF0pOt6FOSGeYoOD0F/hIozOwF5/4CklDAKwFH61RktJqELGeSV+/zpfALvDjcig7NWXQM/0owAgpQIJwCLGCFU59zU4ACihAodBRhwMf3oMxVroh4GIRyBYyeq97+09KFVoXLlRskI9OlgOPAENjf/1OXuTPpugkYrFFY33McZjn7120AfhUygRYNDHj9XlvI5uNEFKAABZQqwAKWUleGcVGAAiEVeG7za1iy78uQzsnJ1CUQazLig/NzEFe0UV2BM1pdCEju3sjPyNNFrkwysAJFqd0xrdF4ZEsJgR2YowVM4PG/W9C3XUTAxuNAFKAABdQqwAKWWleOcVOAAgEV+K3gT9y64hG43FJAx+Vg2hBoY7NgXv0sWEuytJEQs9CeQGRL5D4dr728mFFoBOISsLTLBGS6uoZmPs7itUD9GAPevz8KJtHFnQ8FKEABnQuwgKXzHwDTpwAF/hKYvH4mvvxjPUkocIZAj1gbZsSsgrH8MGUooGABA/IXdIN0nJcKKHiRFB/a0c5DMDV2DPLdUYqPVS8Bjr46EjddbtZLusyTAhSgQI0CLGDxB0IBClDgfwI/n9iNkV9NpgcFTguMSIzBaMMyGFxsjs2fhfIFynYMRvGybOUHyggVLeBObIK5HdOw1pGi6Dj1EFxUJPDBAzbYLNx9pYf1Zo4UoEDtAixg1W7ENyhAAR0J/ONLz61MJ/foKGOmWp3AxCY2DC0XNw3yWCl/JeoQkMr6IX/mMXUEyyiVLWAy4ddeo/AMhsEJ3nwXrsW6uasZ9/bxVLH4UIACFKCALMACFn8IFKAABSoJrM7ehMfWPU8THQuIf849v0UE2tkX61iBqatSILKNpw8WbypT5dopNGhH61RkpHj+wY4jSaERajcs0fJq0Tgb4qO5+0q7q8zMKEABXwVYwPJVjO9TgAKaFnC73bjp84dwoJDHcDS90NUkZzUasajZCTSwr9Fj+sxZ9QIG5L7UCSh1qj4TJqAcAYM1Cut7jsMsZ3/lBKWDSPqlRmDiEIsOMmWKFKAABbwXYAHLeyu+SQEK6ERg8d4vkLFlvk6yZZoVAskWM95stA/RxduIQgHVCpRsGIDS1bxwQLULqODAi1K7Y1qj8ciWEhQcpXZCWzg6Csn1jdpJiJlQgAIUCIAAC1gBQOQQFKCAtgRKXWUY+ulYnCjN01ZizKZagY71ojA7dj0iyg5SiQKqFnAVDETBnBxV58DgFSwQl4ClXSYg09VVwUGqP7RurU145iar+hNhBhSgAAUCLMACVoBBORwFKKANgYW/LMWcn97VRjLMokaBaxOi8aRlBQzOk5SigPoFzJciN82t/jyYgaIFjnYegifixqJQ4hG3YCzUvJFW/K0xm+cHw5ZjUoAC6hZgAUvd68foKUCBIAkUlhfh75+Ogd1RHKQZOKwSBMY2jsFwaQkMUokSwmEMFPBfwGBB7sz27IPlvyRHqEVAatoCr7abgrWOFFoFUKBLignP3czdVwEk5VAUoICGBFjA0tBiMhUKUCCwAvN3ZGJB1qLADsrRFCOQnmxFn5JMxcTDQCgQKIGi1deifMPRQA3HcShQvYDJhF97jcIzGAYnuGMoED8V7r4KhCLHoAAFtCrAApZWV5Z5UYACfgtwF5bfhIocIMJgwMLmDqTYlysyPgZFAX8FHEcGw/4Gb1L115Hfey/gaJ2KjJRJyHIkef8R3zxH4LKWJjx/K3df8adBAQpQoDoBFrD426AABShQg8Ar29/B279+RCONCMSajPjg/BzEFW3USEZMgwLnCriN3ZCXXkoaCoRUwGCNwndXjsNsV/+QzqulyV4ZYUXbptzJpqU1ZS4UoEBgBVjACqwnR6MABTQmcLwkF0OXj0WZq1xjmekvnTY2C+bVz4K1JEt/yTNjfQmY4pGb3hJgL3d9rbtCsi1K7Y5pjcYjW0pQSETqCOOSZibMvJ27r9SxWoySAhQIlwALWOGS57wUoIBqBF7c9ib+u5vHzVSzYFUE2iPWhhkxq2AsP6zmNBg7BbwWKF7ZF2Vbj3v9Pl+kQEAF4hKwtMsEZLq6BnRYLQ/24nArOjTn7istrzFzowAF/BdgAct/Q45AAQpoXIC7sNS9wCMSYzDasAwGV4G6E2H0FPBBoDx7MIreZh8sH8j4ahAEjnYegifixqJQsgRhdO0MeVETI/79jyjtJMRMKEABCgRJgAWsIMFyWApQQFsCMz27sN7nLizVLeqU5FgMKnnXE7ekutgZMAX8EZDcvZGfkefPEPyWAgERcDdtgXntp+DbspSAjKfFQbj7SourypwoQIFgCLCAFQxVjkkBCmhO4ERpHm74bByKHMWay02LCRk8Sc1vEYF29sVaTI85UaB2AXNT5KYl1v4e36BAKARMJvzaaxSewTA4wWNylck7tjDhX7ex91UofoacgwIUUL8AC1jqX0NmQAEKhEhg/o5MLMhaFKLZOE1dBaxGIxY1O4EG9jV1HYLfUUATAoWZveDcz6OzmlhMjSThaJ2KjJRJyHIkaSQj/9OYe5cVbZJY1PNfkiNQgAJ6EGABSw+rzBwpQIGACNjLi+RdWCfL8gMyHgcJvECyxYw3G+1DdPG2wA/OESmgMgHHgSGwv/+nyqJmuFoXMFij8N2V4zDb1V/rqdaaX48LTHj6Ru6+qhWKL1CAAhT4nwALWPwpUIACFPBB4L3dn+KlbQt9+IKvhkqgQ4wVr8RtQETZwVBNyXkooGgByXk18l84qegYGZx+BYpSu2Nao/HIlhJ0iSCOur85OgrJ9Y26zJ9JU4ACFKiLAAtYdVHjNxSggG4FylzluOnzh3Co6KhuDZSY+LUJ0XjSsgIGJ/9mXYnrw5jCJBDZBrlP28I0OaelgBcCcQlY2mUCMl1dvXhZW6/0S43AxCG8nVFbq8psKECBYAuwgBVsYY5PAQpoTuCLg+vwxIaXNZeXWhMa2zgGw6UlMEglak2BcVMgSAIG5C/oBuk4/9wIEjCHDZDAkc5DMCVuLAolfRR0TJ5NV+/+MwoNY7n7KkA/IQ5DAQroRIAFLJ0sNNOkAAUCK3DLikewL59H1QKr6vto6clW9CnJ9P1DfkEBnQiU7RiM4mXZOsmWaapZQGraAq+2m4K1jhQ1p+FV7EM7mfFAv0iv3uVLFKAABSjwlwALWPw1UIACFKiDwPqcbXhwTXodvuQngRCIMBiwsLkDKfblgRiOY1BAswJSWT/kzzym2fyYmMYETCb82msUnsEwOKHNm/nMnrQ+GGdDbJTogsWHAhSgAAV8EWAByxctvksBClCgksCYVU9h89EdNAmxQHxEBP7bNBtxRRtDPDOno4AKBcztkJtmVmHgDFnPAo7WqchoNQlZziTNMdzew4y7enL3leYWlglRgAIhEWABKyTMnIQCFNCiwP78P3DryvGQ3JIW01NkTm1sFsyrnwVrSZYi42NQFFCcgMGC3JntgVKn4kJjQBSoScBgjcJ3V47DbFd/zUCdF23Afzy9r6xm7r7SzKIyEQpQIKQCLGCFlJuTUYACWhN4bvNrWLLvS62lpch8esTaMCNmFYzlhxUZH4OigFIFSjYMQOlq/nmj1PVhXDULFKV2x7RG45EtJaie6vG/W9C3XYTq82ACFKAABcIlwAJWuOQ5LwUooAmB3NJ8XL/8fhQ5ectXMBd0RGIMRhuWweAqCOY0HJsCmhRwFQxEwZwcTebGpHQiEJeApV0mINPVVbUJt0kyYu5dUaqNn4FTgAIUUIIAC1hKWAXGQAEKqFpg4S9LMeend1Wdg5KDn9jEhqHl4qZBHtVU8joxNgULmC/19MFyKzhAhkYB7wSOdB6CKXFjUShZvPtAQW8tGBWFVolGBUXEUChAAQqoT4AFLPWtGSOmAAUUJlDucuCGzx7A4eLjCotM3eGIDiHzW0SgnX2xuhNh9BQItwD7YIV7BTh/AAWkpi3warspWOtICeCowR3q2vYRmDBYfUW34KpwdApQgAK+C7CA5bsZv6AABShwjsDq7E14bN3zlAmQgNVoxKJmJ9DAviZAI3IYCuhboGj1tSjfcFTfCMxeOwImE37tNQrPYBicMCk6L4un5dX799sQZ2PjdkUvFIOjAAVUIcACliqWiUFSgAJqEHjg2+nYeHi7GkJVdIzJFjPebLQP0cXbFB0ng6OAmgQcRwbD/ka2mkJmrBSoVcDROhUZKZOQ5Uiq9d1wvXBvn0jc3NUcruk5LwUoQAFNCbCApanlZDIUoEA4Bfbn/4FbV46H5GavprquQ4cYK16J24CIsoN1HYLfUYACVQi4jd2Ql15KGwpoTsBgjcJ3V47DbFd/xeWWFG/AwtFRiDBx95XiFocBUYACqhRgAUuVy8agKUABpQrM2LIAH+5dqdTwFB3XwPr1MMX8GQzOk4qOk8FRQJUCpnjkprcE2MtdlcvHoGsXsKd2x7TE8TjkTqj95RC98dzNVnRJUfYRxxBRcBoKUIACARFgASsgjByEAhSgwCmBvLJC3Ohp6J5fbieJDwJjG8dguLQEBqnEh6/4KgUo4ItA8cq+KNvKyyZ8MeO7KhOIS8DSLhOQ6eoa9sC7X2BC2o3WsMfBAChAAQpoSYAFLC2tJnOhAAUUIbDst1VI2zRHEbGoIYj0ZCv6lGSqIVTGSAFVC5RnD0bR2+yDpepFZPBeCRzpPART4saiUArPzX+Rnsbtb98XhYaxRq/i5UsUoAAFKOCdAAtY3jnxLQpQgAI+CYz+5klsPZbl0zd6eznC4OkN0tyBFPtyvaXOfCkQFgHJ3Rv5GXlhmZuTUiDUAlLTFni13RSsdaSEemqMvjoSN13Oxu0hh+eEFKCA5gVYwNL8EjNBClAgHAK/F2TLDd0dkjMc0yt+zliTER+cn4O4oo2Kj5UBUkAzAuamyE1L1Ew6TIQCtQqYTPi11yg8g2FwIjS9qFo0MGD+qCiYjGzcXuv68AUKUIACPgqwgOUjGF+nAAUo4K3A/B2ZWJC1yNvXdfNeG5sF8+pnwVrCHWq6WXQmqhiBwsxecO4vUEw8DIQCoRBwtE5FRsokZDmSgj7dq3dZcUFSaIplQU+GE1CAAhRQmAALWApbEIZDAQpoR6Dc5ZB3YR0sPKSdpPzMpEesDTNiVsFYftjPkfg5BShQFwHHgSGwv/9nXT7lNxRQtYDBGoXvrhyH2a7+QctjYIcIjB8Ynr5bQUuKA1OAAhRQkAALWApaDIZCAQpoT2DL0Szct+pJ7SVWh4xGJMZgtGEZDC7u/qgDHz+hQEAEJOfVyH/hZEDG4iAUUKNAUWp3TGs0HtlSQkDDj40C/jPGhhgrjw4GFJaDUYACFKgkwAIWfw4UoAAFgizw1Pf/xvIDq4M8i7KHn9jEhqHl4qZBSdmBMjoKaF0gsg1yn7ZpPUvmR4GaBeISsLTLBGS6ugZMauIQC/qleq4f5EMBClCAAkETYAEraLQcmAIUoMApgbyyAtz8+cM4WZavOxLxz6HnNgM6FH+su9yZMAWUKWBA/oJukI6XKDM8RkWBEAoc7TwEj0aPRbnRv2N/qclGvHyHZwsWHwpQgAIUCKoAC1hB5eXgFKAABU4JrM/ZigfXPKsrDqvRiEXNTqCBfY2u8mayFFC6QNmOwShelq30MBkfBUIiIDVtgVfbTcFaR0qd5oswAm+PiUKjOM//wocCFKAABYIqwAJWUHk5OAUoQIG/BJ7b/BqW7PtSFyTJFjPebLQP0cXbdJEvk6SAmgSksn7In3lMTSEzVgoEV8Bkwq89R+EZwzA44dsNgvf0jsQt3czBjY+jU4ACFKCALMACFn8IFKAABUIkUOIsxa0rPI1ji46EaMbwTNMhxopX4jYgouxgeALgrBSgQM0C5nbITePfcPNnQoGzBRytU5GRMglZjiSvcFISjXh1pBUmIxu3ewXGlyhAAQr4KcAClp+A/JwCFKCALwLbj/2Ke76ZCrfnX1p8rk2IxpOWFTA4ecuZFteXOWlEwGBB7sz2QKlTIwkxDQoETsBgjcJ3V47DbFf/GgcVNasFo6LQoiGPDgZOnyNRgAIUqFmABSz+QihAAQqEWODFbW/iv7uXh3jW4E83tnEMhktLYJDYHDr42pyBAv4JlGwYgNLVh/0bhF9TQMMCRandMa2RZ9e0lFBllrd6jg2O8hwf5EMBClCAAqETYAErdNaciQIUoIAsoMWjhOnJVvQpyeQKU4ACKhFwFQxEwZwclUTLMCkQJoG4BCztMgGZrq5nBJAYa19iJyUAACAASURBVJAbt5tNPDoYppXhtBSggE4FWMDS6cIzbQpQILwCWjlKGGEwYGFzB1Ls2ttRFt5fCGenQJAFzJd6+mBp8yhzkOU4vA4FjnQegilxY1EoWeTsX77DitRk35q965CNKVOAAhQIuAALWAEn5YAUoAAFvBN4Zfs7ePvXj7x7WYFvxZqM+OD8HMQVbVRgdAyJAhSoUUD0wXquLTTajo+LT4GAC0hNW+DVdlMQ164NHh5wqpDFhwIUoAAFQivAAlZovTkbBShAgdMCDpdDbuiedXKv6lTa2CyYVz8L1pIs1cXOgClAgVMCxSv7omzrcXJQgAJeCpiaJsO6YDFsbH3lpRhfowAFKBBYARawAuvJ0ShAAQr4JJBtP4JbVjyCUleZT9+F8+UesTbMiFkFYzkbQIdzHTg3BfwVcBwZDPsb2f4Ow+8poA8Bz5H5+FfegPnCi/WRL7OkAAUooEABFrAUuCgMiQIU0JfAst9WIW3THFUkPSIxBqMNy2BwFagiXgZJAQpUL+A2dkNeeimJKEABLwRsd4xC9Ih7vXiTr1CAAhSgQLAEWMAKlizHpQAFKOCDwOT1M/HlH+t9+CL0r05sYsPQcnHToBT6yTkjBSgQeAFTPHLTW7IPVuBlOaLGBMwdOyFuxr9hMBo1lhnToQAFKKAuARaw1LVejJYCFNCoQEG5HXd8MQGHio4qLkNxSfj8FhFoZ1+suNgYEAUo4J+A/ZM+cGTl+jcIv6aAhgUM0TE4781FMJ5XX8NZMjUKUIAC6hBgAUsd68QoKUABHQjsOLEHI7+a7LkUTDlX21s9/7R5UbMTaGBfo4MVYIoU0J+A48AQ2N//U3+JM2MKeCkQ+9TzsPS4ysu3+RoFKEABCgRTgAWsYOpybApQgAI+CszfkYkFWYt8/Co4rydbzHiz0T5EF28LzgQclQIUCLuA5O6N/Iy8sMfBACigRIGo629BzNhHlBgaY6IABSigSwEWsHS57EyaAhRQqoDkluRdWFkn94Y1xA4xVrwStwERZQfDGgcnpwAFgixgborctMQgT8LhKaA+AVPzlkiY9w4MZrP6gmfEFKAABTQqwAKWRheWaVGAAuoVEH2wblv5KIocxWFJon9CDKZZPofBeTIs83NSClAgtAKFmb3g3M+bRUOrztkULWCxIGHOW4ho0UrRYTI4ClCAAnoTYAFLbyvOfClAAVUIrMnejEfXzQh5P6yxjWMwXFoCg1SiCicGSQEK+C9QvnswihZn+z8QR6CARgTqPTYN1msHayQbpkEBClBAOwIsYGlnLZkJBSigMYFQ98NKT7aiT0mmxhSZDgUoUJuAVNYP+TOP1fYa/zgFdCFgueoaxE55Vhe5MkkKUIACahNgAUttK8Z4KUAB3QiIflhiF9baQ1uCmnOEwYCFzR1IsS8P6jwcnAIUUKhAZBvkPm1TaHAMiwKhEzAmNsZ589+FIaZe6CblTBSgAAUo4LUAC1heU/FFClCAAqEXKCwv8vTDGo/DxceDMnmsyYgPzs9BXNHGoIzPQSlAATUIGJC/oBuk4zw6rIbVYozBETDYohE/8zVEtL4gOBNwVApQgAIU8FuABSy/CTkABShAgeAK/HJyH+75ZirKXOUBnaiNzYJ59bNgLckK6LgcjAIUUJ9A2Y7BKF7GPljqWzlGHBABz07kuGdfRmTnbgEZjoNQgAIUoEBwBFjACo4rR6UABSgQUIFlv61C2qY5ARuzR6wNM2JWwVh+OGBjciAKUEC9AuyDpd61Y+T+C0TfPRa2W0f4PxBHoAAFKECBoAqwgBVUXg5OAQpQIHACT33/byw/sNrvAUckxmC0YRkMrgK/x+IAFKCARgTM7ZCbZtZIMkyDAt4LRPa8GnHTnvP+A75JAQpQgAJhE2ABK2z0nJgCFKCAbwKlrjKM/mYadnqOFNb1mZIci0El73o+l+o6BL+jAAW0KGCwIHdme6DUqcXsmBMFqhQwpfwNCbNfh8FipRAFKEABCqhAgAUsFSwSQ6QABShQIXDE08x95FdP4GjJCZ9QDJ6357eIQDv7Yp++48sUoIB+BEo2DEDpah4r1s+K6ztTY8NExM96HabERvqGYPYUoAAFVCTAApaKFouhUoACFBACu3J/w91fP+F1U3er0YhFzU6ggX0NASlAAQpUK+AqGIiCOTkUooD2BSIt8s4r3jio/aVmhhSggLYEWMDS1noyGwpQQCcCX/2xHpPXvwS35181PckWM95stA/Rxdt0IsM0KUCBOguYL/X0war5ryl1HpsfUkBBArFTn4Wl1zUKioihUIACFKCANwIsYHmjxHcoQAEKKFBg4S9LMecn0c+q6qdDjBWvxG1ARNlBBUbPkChAAcUJiD5Yz7VFLXVxxYXNgCjgi4Dt5jsRfc/9vnzCdylAAQpQQCECLGApZCEYBgUoQIG6CDyz6VV8/NvX53x6bUI0nrSsgMF5si7D8hsKUECnAsUr+6Js63GdZs+0tS5g7tQVcc++DIPnaD0fClCAAhRQnwALWOpbM0ZMAQpQ4LSAU3Ji9Kon8dPxXaf/s7GNYzBcWgKDVEIpClCAAj4JOI4Mhv2NbJ++4csUUIOAqWUK4l9eAGN0jBrCZYwUoAAFKFCFAAtY/FlQgAIUULlAbmk+Rn09BQftOUhPtqJPSabKM2L4FKBAuATcxm7ISy8N1/SclwJBETDWb4j4OW/C1CAxKONzUApQgAIUCI0AC1ihceYsFKAABYIq8HvhIdh/fRRtChYFdR4OTgEKaFzAFI/c9FaePlhs5q7xldZNegZbtLzzKqJVa93kzEQpQAEKaFWABSytrizzogAFdCcgnfwa0o+DPX/j6dRd7kyYAhQInID9kz5wZOUGbkCORIFwCZhMiHtuFiIv7RKuCDgvBShAAQoEUIAFrABicigKUIAC4RaQct6GtPPucIfB+SlAARULOA4Mgf39P1WcAUOnwCmBehOehLXfIHJQgAIUoIBGBFjA0shCMg0KUIACFQLSgRmQ9k0hCAUoQIE6CUju3sjPyKvTt/yIAkoRsN18J6LvuV8p4TAOClCAAhQIgAALWAFA5BAUoAAFlCYg7X4E0h+vKC0sxkMBCqhBwNwUuWlsdq2GpWKMVQtEdu+F2CdnwGA0kogCFKAABTQkwAKWhhaTqVCAAhSoEHC7JUg/3wT3sY+JQgEKUMBngcLMXnDuL/D5O35AgXALRFzUDvH/mguDxRruUDg/BShAAQoEWIAFrACDcjgKUIACShFwu0rg2noNULBJKSExDgpQQCUC5bsHo2hxtkqiZZgUOCVgbHI+El55A8a4eJJQgAIUoIAGBVjA0uCiMiUKUIACFQJuxwm4tvQBinYShQIUoIDXAlJZP+TPPOb1+3yRAuEWMMTGycUrU9PkcIfC+SlAAQpQIEgCLGAFCZbDUoACFFCKgLvsEFybrwJKf1NKSIyDAhRQukBkG+Q+bVN6lIyPAqcErFYkPD8HEW1TKUIBClCAAhoWYAFLw4vL1ChAAQpUCLhL9p8qYpXnEIUCFKCAFwIG5C/oBul4iRfv8hUKhFHAHIn45/8Nc2qHMAbBqSlAAQpQIBQCLGCFQplzUIACFFCAgNuedeo4ofOkAqJhCBSggNIFynYMRvEy9sFS+jrpOj5P8Sou7QVEdu6mawYmTwEKUEAvAixg6WWlmScFKEABj4C7YLOnsXtfwGWnBwUoQIEaBVxFA1Aw+zCVKKBMARavlLkujIoCFKBAEAVYwAoiLoemAAUooEQBd+63cG0fyiKWEheHMVFASQLmS5Gb5lZSRIyFAqcEjCbEpc/kziv+HihAAQroTIAFLJ0tONOlAAUoIATced/B9eMgTxGriCAUoAAFqhYwWJA7s73nAggnhSigHAFP8Sp2yjOw9LxaOTExEgpQgAIUCIkAC1ghYeYkFKAABZQnwCKW8taEEVFAaQIlGwagdDWPESptXXQbD4tXul16Jk4BClBACLCAxd8BBShAAR0LsIil48Vn6hTwQsBVMBAFc3h7qRdUfCXYAgYDYqc+y51XwXbm+BQIgcBLL72Ef/3rX3j00Ufx8MMPn56xuv+8qpB++OEHDB06FLfffjuefvppWK1W+bV9+/bhvvvuw86dO2vMpF27dujSpQuuv/56dOzYEQbPX2MqP0uWLMEDDzzg8/jx8fHo1KkT+vbti0GDBiEhIaHKOKob/+yXjx8/jhUrVuDzzz+HyLmoqAgpKSm47LLL5Ngvv/xyWCyWGnMtLS3F999/j48++ghbtmyRjaKjo+W8+/fvjyFDhqBBgwYhWHn/p2ABy39DjkABClBA1QIsYql6+Rg8BYIrYOqM3Gd4hDC4yBy9VgHP31jGjH8CUf3/XuurfIECFFC+QCgKWL///jsuvvji04WtyiqioJOVlSUXg0QhZ8aMGXIxrHIRq64FrMrziEKTKK5dddVVXhfIKr4XMb799tuYNWsW8vLyIApjbdu2RUREBE6ePIkdO3bIr15zzTV48skn0apVq3MW3u12Y/PmzfIf3759u/zHReHuvPPOQ2UDMfaDDz6IO++8s0ovJf2iWMBS0mowFgpQgAJhEmARK0zwnJYCShcwxSM3vaWncZ7SA2V8mhVg8UqzS8vE9CsQigKW0J03b568W6mqp7i4GG+99RZELElJSZg/fz7atGlz+tXaCljVjV9eXo69e/fitddew4cffoimTZvKRahu3bqdEUZNO7BEbBkZGXj99ddxySWX4PHHH8cVV1whF6/EIwpTBw8elAtvH3/8Mfr164fnn38eDRs2PGOODRs2yIUpUQAbMWIERo4cicaNG58upoki1vLly+X4xK6su+++W57LZrMp9sfJApZil4aBUYACFAitAItYofXmbBRQi0Dxyr4o23pcLeEyTo0J1HtoEqyDr9dYVkyHAvoWUEIBS6yA3W7H5MmTsXjxYrz88ssYNmyY3wWsigHKysrkopgoRIkC0wsvvHDGMb3qCliiOPXee+9hwoQJ8nfPPvusXGCr6snNzcXEiRPlItRDDz2ERx55BCaTSX51//79GDduHHbv3l3lDrPK4+3Zs0c+yrlt2za5EHbbbbeds2NMKb9YFrCUshKMgwIUoIACBNx5G+Da7jmi4cxTQDQMgQIUUIKA48hg2N/IVkIojEFPAp6G7fUmefra9O6np6yZKwV0IaCUApYoFs2cOVP+99n9uOq6A6vyAubk5MhFpPXr1+PNN9+UC1IVT3XjHzlyRN41tXXrVixYsAC9evWq8Texdu1aeQfV1VdfLR8BFEciXS6XnJMoyok+XiK3it1b1Q327bff4p577sEFF1yAuXPnolmzZor8LbKApchlYVAUoAAFwifgLvwRrq19WcQK3xJwZgooSsBt7Ia89FJFxcRgNC7gacYcO8XTsL1rD40nyvQooE8BpRSw6lJgqmgSL1aupiOK4o+LApnYhZWWlob7779f3lVVsUOqugLWF198gbvuukvum/XKK6/I/ap8fQ4fPizPJ2J944035GbttT2Vd6OJef/v//6vtk/C8sdZwAoLOyelAAUooGwBuYj14yCg/KiyA2V0FKBA8AXMDZGbdn7w5+EMFPAIGKJjEDfjFZgvvJgeFKCARgXCXcCq6FP173//W+4hJW7iE0fn6tevf1o8EDuwxGBr1qzBrbfeKt9IKG5ejI2NleeobnxRPBLHDs8uePnyUxA3DYo5L730UsyZM+eMvGoaRxTbRNN5f+b2Jc66vMsCVl3U+A0FKEABHQi4i3Z5dmL1YRFLB2vNFClQm0BhZi849xfU9hr/OAX8EjDEJyD++TmIaNXar3H4MQUooGyBUBSwdu7c6RXCjTfeKPeRatKkyRnvB6qA9cMPP8g3HIqjgKKYlJCQUG0BSxTWRM8rcXRQ3Bx47733epXD2S+Jotw///lPuYg1ffp0REVFeTVOTY3lvRogBC+xgBUCZE5BAQpQQK0CchHrx4FA6UG1psC4KUCBAAg4DgyB/f0/AzASh6BA1QLGhomI/9erMDVNJhEFKKBxgVAUsH7//XdcfPHFsHqOJItHHOcTjc2zs7PlmwFFb6jevXvLhSuj0XiOeDgKWOJWQFG4euedd+Tjg3U9xlfXQlTFd2cX25T0c2QBS0mrwVgoQAEKKFDAXfL7qZ1YLGIpcHUYEgVCIyC5eyM/g5c7hEZbf7OYWqYgLv1lmBIb6S95ZkwBHQqEooAlWM/uUVVcXIxXX31VbnDes2dPpKeno1WrVlWuQDgKWKL5ujjKKI42+rMDy98C1u233y4fJawo/inpJ8oClpJWg7FQgAIUUKiA29MLy7X9OqBgs0IjZFgUoEBQBcxNPX2wEoM6BQfXp0BEm7ZyzytjTD19AjBrCuhQoLoCVkUPprNvBKyKaOPGjbjhhhtwdrGltibrooj1zDPP4K233pJvBRQFo4YNG54zRaAKWBVN2UWs4nhgTEyMPFd14weiDxV7YOnwTyqmTAEKUIACZwq4XUWQPEUsd+63pKEABXQowD5YOlz0IKdsvuQyxD0zEwYv+7MEORwOTwEKhEigugJWRVHnnnvuweTJkxEZGVltRP4UmMRRwnHjxmHbtm3yUUJRMIuIiDhjLn/GrxhI7KgSu71efvllPPbYY3jwwQdhMBhqLGCJnlnDhw9H586dvbqF8OTJk5g2bRqaNWuGO++8E40bNwZvIQzRD5nTUIACFKCAsgXcUhmknSPhPvKBsgNldBSgQMAFyncNRNGSnICPywH1KWDp0RuxT83QZ/LMmgIaFxC9nGbPno2vv/5a3u0kijGVn4oC1tnH5Cp2VYlbAV988UXEx8dXKVX5qN3jjz8uF6Eqntp2YIn3RD8sUaASRazExES5UNSjR4+AF7BycnLkObZv347XX38dV1555ek5qiuQHTlyRC50bd26VW7mLvpR1fR8++23EAW/iy66SG4Sf/7556Ny4Wz06NFyk3qLxVLjOOvWrZMdRX+wuXPnygUxJT48QqjEVWFMFKAABRQsIP6fvrR3ItwHX1JwlAyNAhQItIBU1g/5M48FeliOp0MB63XDEHP/o6d3IuiQgClTQNMClQtMZzcjt9vt8u6qxYsXy4WS667ztKj43/Pnn39i7Nix+OWXXzBjxgz59r6KHUuVwfbs2SPfsicatZ9dGPKmgCXGKiwsxJQpU/Dhhx9i8ODB8nyVC2b+7sAqKyuT8/vXv/7l0/gitoq5xRFHcewwKSmpyt/LsWPHMGHCBIhjiqJn1d13333aq2KX2e7du/Hcc8/h+uuvr7JZvRhYeD788MPyjjRxpPK2225T7F+fWcDS9F86mBwFKECB4AlIv8+UC1l8KEABnQhEtkHu0zadJMs0gyLguekr5p+PIGroTUEZnoNSgALKEfjss8/knUEdO3aUiyvif5aXl8uFK/F/N2/e/Jwm6+IfkoqClNiZJYpJYifSsGHD5P9dFLIKCgqwadMm+Vie2NUkCi1iLJvtr//f5G0BS0iJ43qiYCZuJjy7cFPXApbYfSaKR6+99ppcHBM7msTOqLN3odXUaL1yn65LLrkEYpfZFVdccfqYoyRJ+Pnnn5GRkYE1a9ZU28trw4YNsmFeXh5GjBiBUaNGoVGjvy7LELGK71944QXs3LlTfkcU9Sp7KucXdSoSFrCUtiKMhwIUoICKBKSc/0D6ZbRnL7ZDRVEzVApQoG4CBuQv6AbpeEndPudX+hbwHF+Je+p5RHbupm8HZk8BnQiIookohixduvScjKOjo6vdYSWKN+IWvv/3//4fioqKqtUSTdFFoat+/fpnvONLAcvpdMo7pMQuMVFgE8ceK24lrK2AJQo+tT0pKSlykalbt27n7Giq7aZAsVNNxCOKX+IRRby2bdvCZDLJBTJRdBPPLbfcIu9oO9uhIjZR6Jo6dapcrBNPu3btcN5550EUr7KysmTjimKh6KGlxJsHKzuzgFXbr45/nAIUoAAFahRw530H1083AI4TlKIABTQuULZjMIqXnfovzXwo4K2AITYOcRmzYb7gIm8/4XsUoIAGBEQxatGiRfjkk08g+luJQonoNSUKJaKoY/TsyqzqETuMxNG3zMxMbN68We4HJR5RELrsssvk43CXX355lX2dfClgiTH/+OMPufeTKPBUbuhe1wKW2HF16aWXYsCAAejTpw/q1av6htXaClgitgoH4bd27dozHERvLHH8UsxVnWOFrTjO+P3338vFRHFDoTASa9GpUyf07dsXoudYgwYNVPGLYwFLFcvEIClAAQooW8Bdsh+uH4cCxb8oO1BGRwEK+CXgKhqAgtmH/RqDH+tLwNSsJeLSZ8KU1FRfiTNbClCAAhQIuAALWAEn5YAUoAAF9CngduZD+vlWuE9+qU8AZk0BPQiYL0VumlsPmTLHAAhEtLsEcc+8BGNMTABG4xAUoAAFKKB3ARaw9P4LYP4UoAAFAijgdrsg7X4Y7j9fDeCoHIoCFFCMgMGC3JntgVKnYkJiIMoUsPQdiHqPPAGD2azMABkVBShAAQqoToAFLNUtGQOmAAUooHwB6Y+5ciHLc3pf+cEyQgpQwCeBkg0DULqaxwh9QtPZy7bhIxF91306y5rpUoACFKBAsAVYwAq2MMenAAUooFMBd/73nubuNwLl/Btdnf4EmLZGBVwFA1EwJ0ej2ak/rT9atsGJRk3gjIxE/SM5aLnrp5AmVW/8FFgH/D2kc3IyClCAAhTQhwALWPpYZ2ZJAQpQICwC7rKcU0Wsgk1hmZ+TUoACQRAwdUbuMzxCGARZv4fccM11cvGq8hN78ji6ffUxzI5yv8evaQDjefUR+9TzMLdNDeo8HJwCFKAABfQrwAKWfteemVOAAhQIiYBbKoe06wG4D70Rkvk4CQUoEGQBUzxy01sC7OUeZGjfht+d2gm723eu8qOWv/6Ei7d859uAPrxt7tAJ9SalwVRfHdew+5AaX6UABShAAQUJsICloMVgKBSgAAW0LCBlv+7pi/WQpy1WqZbTZG4U0IVA8cq+KNt6XBe5qiXJqnZfVcTudjpRtDU4O2GNDRvBlNQUMBjUQsU4KUABClCgFoHo6GjccccdinNiAUtxS8KAKEABCmhXwF243XOk8P88N5gd1G6SzIwCOhBwHBkM+xvZOshUPSl+fd1wlMTEVhvwL7/8op5kGCkFKEABCoRVIDY2FlOmTAlrDFVNzgKW4paEAVGAAhTQtoDbcRJS1p1wn1ip7USZHQU0LOA2dkNeOndTKmmJN/fsj8PJnqOdVTzWvJNo823g/pprSDgP0SPHwNTkfCURMBYKUIACFAiQQEREBJo3bx6g0QI3DAtYgbPkSBSgAAUo4LWAG9K+pyAdeNbrL/giBSigIAFzQ+SmsXihoBVBQUIDrBk4rMqQRBP3+kcOBSRc0e8qdtpzMMbGBWQ8DkIBClCAAhTwVoAFLG+l+B4FKEABCgRcQDq+Qt6NBWduwMfmgBSgQHAFCjN7wbm/ILiTcHSfBMQNhD927X36KGFEeRku2fANkv484NM41b1su+NuRN8xCjCaAjIeB6EABShAAQr4IsACli9afJcCFKAABQIu4Pb0w3L9fDNQsDngY3NAClAgeAKOA0Ngf//P4E3AkessUBxdD85IC2JzA9No32CLRr3J02Hp2qPOMfFDClCAAhSggL8CLGD5K8jvKUABClDAbwG3VA7p1zFw57zt91gcgAIUCI2A5O6N/Iy80EzGWcImENE2FbGT0k7dNMiHAhSggI4FiouL8fnnn8NkMmHAgAGwWCw1avz888/YvHkzunfvjgsuuKBOcgcOHMC2bduQn58Pt9stz924cWNcdtllqF+//jlj7ty5E9u3b0dpaSmsVitSU1Nx8cUXey6KPfem2F9//RUbN26UxxLvqeFhAUsNq8QYKUABCuhEQDr2MaSdnuMpTv5NsU6WnGmqWcDc1NMHK1HNGTD2mgQ8f5MUPeJe2G7xHPPmkUH+VihAAZ0LiILQqlWrcPjwYSQkJNRawNqzZ49cHHI6nXUuYH3//fcQBSnxiKbq4t9lZWVyIctsNuOqq67C+ef/1Y9y165d2LBhA6Kjo5GSkoI//vgDJ0+eRLt27dC5c+czVlCMI4pxkiRh4MCBcrFLDQ8LWGpYJcZIAQpQQEcC7tI/4NpxO5C/XkdZM1UKqFMg/60ekA4VqTN4Rl2tgLFxE8Q+NQPm1m2oRAEKUED3Arm5ufjmm29QUHCq72NNBSxRXNqyZQt27NghF5rEU5cdWL/88gtEAUvsuOrSpQvatDn112NRSPv2229x6NAhxMXFnS4+ORwOrFixAoWFhbj22mvl3VlFRUWni1SDBg2SC1sVj9gdJuLs2rUrLrzwQtWsMQtYqlkqBkoBClBARwJuF6SDL3tuKpwCuJ06SpypUkBdAmU7BqN4Wba6gma0NQpYB1yHmH8+DEOUjVIUoAAFdC1QXl4uH98TO5tcLpd8DE8UpaorYIndWd99993pQlfF+74WsESR6rPPPpOPDXbq1Omc432iSCV2T4mi1dVXXy0fKRTvim+ioqLO2B32xRdf4MiRI+jTpw+aNj11FNxut8vfi3dFsUvs5lLLwwKWWlaKcVKAAhTQoYC7YItnN9ZtQMl+HWbPlCmgfAGprB/yZx5TfqCMsFYBQ3wC6o2f8v/buxPgqsrzj+PPTchKwr4U2URkRzaVfREElEUFrbU42o46UhU7uLTqXx0ssozWSqtWraL8XTp16PRvhwoigsoAbkiRRVkFZQlrICEsSUhy7/88bzzxhqwn3Jycc+/3zGSSkrO87+fcduiP531eSRo0rMpzOQEBBBCIBYHwJXwXXnihNG/eXL766qtyAywNlRYvXmwqpDQY6tevn1n+p9VbTgOsPXv2yMqVKyUtLc1UWOn9qjoyMjJMlVjLli1l7NixJadrgKXB2siRI6Vt27bmz3VeGsqNGDFC2rdvX9WtPfV7Rr1cSwAAIABJREFUAixPvQ4GgwACCCBQRqDotBTtuE9CB94ABwEEvCaQ2EWyZlKp47XX4nQ8idbughpexTVu4vRSzkcAAQSiVmD9+vVmSZ6GUenp6bJjxw5TYVVeBZaet2bNGrn44ovNl1ZvaZVTTQIsDcl0CaKGZho8VeewA7TU1FRTgZWYmGguO7cC69ixY7Js2TJp0aKFubcuUfTT4fkAS5uK6Qdn0aJFZq3nrl27jK9+iIYNGyaTJ082H5DyuuqHvwgt9Xv11VflySefNOfrz/Y60vJemD7nrrvuMinriy++aD6k1Tn+/Oc/y5/+9Cf53e9+J/fff3+ll+gHc9KkSXLLLbfIzJkzSxqn2X9e0cVa+qfz1w/mmDFjRD+kHAgggEC0CwQzP5Dg1qkiZw9G+1SZHwI+EgjIifmDJJiZ66MxM1RbIJCcYpYLJo+fBAoCCCCAQBUClQVY515qN0mvSYC1YsUK04C9T58+0q1bN1m7dq3s3bvXLBnURu6aBwwYMKBUTyv7ebpTYmU9sLSyS6u1NEfQEMtvh6cDLH3ZzzzzjLz55psVumojsvvuu0/uuOOOSrex1HWf06dPN2V8Wtb34IMPytSpUysMvrwcYIVj6G4Cs2bN8s22l377LwjjRQABjwlYuxMW7fw91Vgeey0MJ7YF8jZdK7lL9sU2gg9nX69bT2nw6CyJb1XcE4UDAQQQQKByAbcCLK2a0pCpc+fOJrjS/EIrqrRoR4MqPXTXQN2FsFWrViWDrmgXQg3C+vbta+6pyww7dOggQ4cO9eXr9myApdtNaiXTCy+8IMOHDzfhk8Lri9JqquzsbFP6Nm/ePPMinn/+ebn++usrDKRWrVolU6ZMkdtuu022bdtmksvnnnvOrBEt7/BCgKVrUsur/tIP8IYNG+Tll18WTWf1w6iVX506dfLlh5BBI4AAAk4FTDXWlttECjKdXsr5CCAQYYGinPGS8yKVkRFmrb3bWX+XTrtjmqRcd6NIXFztPYc7I4AAAlEm4EaAZS89PH78uNHTpYuah9jVUtqsXauo9PcNGjQwq7LCV2Rpwc7GjRtN6KXZSe/evaV79+6mCb0GY7qTolZoNWrUSHbu3Gl2IszNzTWN3HWFmq708vKyQs8GWPv375dp06aJlsC99NJLFYYzGmL99re/Fa1E0rCrSZOya/c1pZw9e7YsXLjQVHPp2tS//OUvMn/+fNMUzW8Blj1e3T1gzpw58tZbb5VZhhhl/1vBdBBAAIEyAqGzRyW47V4JHX0XHQQQqEuBhH6S9WTxVuEc3hZI6NlH0v9npsS3/Olf7L09YkaHAAIIeEfAjQBLC3k++OADOXr0qKm6Km+pn13Mo8GTVlJpi6SqDi3Q0RykV69epgBGG8VriyYNrvT6I0eOmC+tztLKLq8eng2wdLtK7Q2liWFlPai0CZkGXXo8/fTT5XbR11I6XS7Ypk0bE3J9++23ZsnhhAkTTABUXg8pL1dghX+YNGG9++67TZKq4Zx+IDkQQACBWBKgN1YsvW3m6kmBQJJkzbP+/pFX6MnhMSiRgNVyI+2u+yT56mut/xCABAEEEECgBgJuBFg6LHsJoa4W02qp8iqitJDnwIEDprpK+2FVdtj9sbQKSyu2kpKSZPny5SYkGzVqlOmppf21NDjTZvBXX311uYVBNSCL+CWeDbDsCixNF//617+eV4+nd955xzRVnzFjhgmytOxOe2Bpc/gFCxaYBPLcwy8Bll1dpvN46qmn5NZbb434h4QbIoAAAp4X0N5YOx6Q0MG3PT9UBohANArkfj5O8lYeisap+X5OCZcOkPSHnpD4ps18PxcmgAACCNSlgFsB1urVq+W7774zwdLYsWPLnfLnn39uWiNVJ8DavHmzWSo4cOBA6dq1q5w+fVqWLFligjFdkZaSkmKeYd9Tq7q82p7IswGWls698sorMnfuXPPitH+VpoUXXXRRyZaQ1fnwagBmh1XhFUq6C6Hu/KcN4B944IEyqaZfAiw1ePvtt+WRRx6RO++8Ux599FFHPtUx5BwEEEDALwJUY/nlTTHOaBMoPDZBTr56INqm5ev5lFRdjbvO1/Ng8AgggIBXBNwKsL755hv56quvpHHjxiUVU+ca2BVYPXv2NO2UKjq07dDSpUtNPyytrNIlg1pltXjxYhNc2RVZev2XX35pNr0bMmSIaSDvxcOzAZZiaf8rrb567bXXTEqoh+46qC9I12VqqZwmiLo2tKJD08vylgvaywq1KZr22GrXrl2pW/gpwHr33XdNHzBdcqmhnH44ORBAAIGYFaAaK2ZfPROvO4FQ3CDJnpNXdwPgyaUEEgePkLTpD1N1xecCAQQQiKCAWwFWVlaWWc6ny/p0Y7f27duXmoW2UdIAS4t+Ro4cKW3btq1wlhpKbd26VYYNGyYdO3Y051GBFcEPxbm30h0HdTnhe++9Jx999JF88cUXpU7Rl6A9oHQHQl3LGX7oGk/dpVAbtmvvKz3HPsKX3uluh1rhFX4QYNXiS+XWCCCAgAsCoaxV1rLC+0VObXLhaTwCgRgXiG8kWXM6iNDLvU4/CIEGDSX9wcckacgVdToOHo4AAghEo4BbAZbaacN13SVQi1N0SZ8dUmk7pE8++UQ05PrZz35mlhhWtGugHXRpJVf4eZqTVNQDSyu2tFJLr/Hi4ekKrPLAdDtI/eDoC33//fdFm73r8etf/1oef/zxUg3Z9+7dK/fcc4/5fXlVVnq9LrvTF/Tss8+arSTtgwDLix9XxoQAAgg4FQhKcP/fJLjrDyKFWU4v5nwEEHAgcGbZGMlfn+ngCk6NpECytVQw7Y57JNDIm/+nI5Jz5V4IIIBAXQhEOsCy76ch1cSJE0VXh9nH2bNnTVCljdr10KV/cXFxooU4eqSlpcno0aMrDZpWrlwp+/btK2nUHm6mRUL6ew2/tE3T4cOH5fjx49KtW7cqm8LXhb39TN8FWOFYwWDQBFmzZs0y20BqlZV26bcPu3l7VcC6LPH11183ZXX2UdMAy+6tpU3j77/f+pf/Sg6tJrvhhhvKLP3T9a6TJk0y5YKV7cBo39p+5r333isPPfRQhQlsVQ78HgEEEIhagYLjEvx+thVmvWRViBRF7TSZGAJ1KVBweKKcWpBRl0OIyWcn9OoradMelHodvdmvJCZfCpNGAIGoFHAzwFJAXY2mjdq1L1VOTo4x1bBLA6fevXtX2jooIyNDPv74Y1O5pe2Xyjt++OEH02tLq640IOvSpYv069fP03mCJwMs7X2ly/r+/e9/m/5Xl156aaX/BbCbmIeHRnqPxx57zHTX79GjR4UvV1NGbZJ2++23mwouexliTQMsux9VdRqqV9S7ykmAZc/zn//8Z5llklH5vxpMCgEEEDgPgdDpbVK0zarMzV59HnfhUgQQKE+APljufi7iWl0gaVOnS9Kwke4+mKchgAACCCBQRwKeDLB0TeYf//hH08B9xowZMnXqVAkEAhUS2UFQeIClSws1lNJtJbUyq0mTJuVeb5/XoEED0UomTR31qGmAZVdVlbcsMXwA4XPUHQS1Cbt9OAmwNI3VHmB6hI+/jj5PPBYBBBDwhUDo6CIp2vl7kdzvfTFeBomALwQSmkvWk218MVQ/DzKQkiqpt9wuqdf/0lpTUvFGRn6eI2NHAAEEEECgPAFPBlg6UHv3QN2+ce7cudKrV69y36BWID3xxBPyj3/8o6QCKbx5e1UBWHgFU/i5NQ2wdC3ptGnTTKf/p59+2iwFLC9804Zs2p9Llz6eu3yxugGWlvr94Q9/EF0q+Zvf/EYefvjhMo3s+dgjgAACCFQgEMyX4L4XrKWFc0WKTsKEAAIREDi5cIQU7i5e5sARYQHrH3OTr77W6nN1t9Xnqvx/mI3wE7kdAggggAACnhLwbIClwdLs2bPlzTffNM3VNRTSXQRbtGhhmpdpM/dNmzbJG2+8IYsWLTKN2LVqq2nTpqYB2fTp02X79u2yYMEC6du3b6Xodq8s7YH13HPPScuWLWtcgaXrVDWQ0lBNx63juPHGG83PGmTp2tW1a9ea3RE3btwoN998s8ycObNU8/mqAizd9nLz5s3y8ssvy4oVK8z8nn/+ebMWlgMBBBBAwKHA2SNStGuGhA4ssC5kCzWHepyOQCmBgh+ukVPv7EclwgL0uYowKLdDAAEEEPClgGcDLNXUrSGfeeYZE2JVdmj3fQ2M7ADH3l1wwoQJppeWLg+s7LB3K9TlhPPnz5fx48eXBFi6RK+qQ5coarhmHxq+6fJH7d+lYVNFhzZw13Fr6BZ+2AFWVc/V319++eWm0ste+lidazgHAQQQQKCsQOjkRinaYW2+QX8sPh4I1FggGBopJ57KrvH1XFhagD5XfCIQQAABBBD4ScDTAZYOU3ca1G7///nPf8yywvXr15vRt27dWgYPHmyCowEDBpQsndPKLA2F/v73v5vwasqUKVW+7/B+VL/4xS9kzpw5cvDgQbnrrrtMx/+qjnMDrPBxL1y4UNatW1cy7o4dO5qm9JMnTy417vBnVBVg2ffQ5Yk6d92JgAMBBBBAIDICoSPvStF3j9AfKzKc3CXWBBJaW32wWsTarCM+30BauqT+8leSesPNund6xO/PDRFAAAEEEPCjgOcDLD+iMmYEEEAAAZ8LaH+sjFckuHu2SGGWzyfD8BFwV+DEm0MleKDiCnR3R+OzpyUmSerkm0x4FUivfAWBz2bGcBFAAAEEEDhvAQKs8ybkBggggAACUStQcNwKsWaaMEtCRVE7TSaGQCQF8r+ZKGfey4jkLaP/XnHxkjzuGqn/qzslrmnz6J8vM0QAAQQQQKAGAgRYNUDjEgQQQACB2BIInd4mwR0PSuj4h7E1cWaLQA0Egvlj5cS8ozW4MjYvSRp+pdS//W6Jb9MuNgGYNQIIIIAAAtUUIMCqJhSnIYAAAgggEMpeI8Hv51hB1gowEECgIoHELpI1MxWfKgTq9eglafc8IAldumOFAAIIIIAAAtUQIMCqBhKnIIAAAgggEC4QyllXHGRlLvYVzNlgimzMnihH8rvIqaJm0jJpu/RquFiaJO7z1TwYrNcFAnJi/iAJZuZ6faB1Mr74Dh0l7Y57JHHgsDp5Pg9FAAEEEEDArwIEWH59c4wbAQQQQKDuBU5tlqJdM3wTZC0++LhkFZRdpjS25bMmzOJAIFICuevGSd7yQ5G6XVTcJ75Va0m1elwljxkfFfNhEggggAACCLgtQIDltjjPQwABBBCIPgENsr6fK6Ej/2fNLeTJ+W3NuVLWZd9U7tjS6mXK5Ase9eS4GZQ/BYpyxkvOiwf9OfgIj7pe526SetOtor2uJBCI8N25HQIIIIAAArEj4MkAa9asWXLy5MnYeQvMFAEEEEAAgVoWaN++vaSmVtyX6KY20yUxjiVftfwaYuf2Cf0k60lvhrluvYTE/oOt4OpXktC7n1uP5DkIIIAAAghEtQABVlS/XiaHAAIIIIBAsQABFp8EVwUCSZI1r5dIXqGrj63zh8XFSdKI0VL/ltslvv1FdT4cBoAAAggggEA0CXgywIomYOaCAAIIIBDDAmcPS3DPPAnu/5tI8EydQlS2hLB+fKZc35olhHX6gqLw4bmfW32wVsZIH6zkZEkZN0lSfz5F4lq2isK3yZQQQAABBBCoewECrLp/B4wAAQQQQCDaBQqzJXjwLSvIelXkTN00S9cdCD88/CBN3KP9s+ah+RUemyAnXz3goRFFfiiB9AaSMulGSb1+iujPHAgggAACCCBQewIEWLVny50RQAABBBAoIxDKWmkqskJHF1n93t1dXqUh1rqsm+RQXmc5XdRM2qZskF4N35Mmift4UwhEXCAUN1iy50RnX7X4Dh0l9bobJXm0taOgVX3FgQACCCCAAAK1L0CAVfvGPAEBBBBAAIGyAmcPSTDjdevrNZH8/QghEH0C8Y0ka04Hr27M6dw7Pl6ShlwhKdf93GrMfqnz67kCAQQQQAABBM5LwFcBVlFRkXz44YeSnZ0tEydOlPT09FKT37Fjh3z66afVAmncuLGMGzdOkpKSqnV++Ek6jo8++kgyMjJkyJAh0rlz5zL3yMzMlDVr1khWVpbEW3/hadeunQwcOND6R7qy/0qn81m2bJk0aNBAxo4da87nQAABBBCIEYFQkYSOf2hVZb0iocyl1qSDMTJxphkLAmeWjZH89Zm+nmpc8xaSMvF6SR53ncQ1aerruTB4BBBAAAEE/CzgmwBLQyMNhHbv3m1CoPMNsFq0aCFXXXWV1KtXz/H7+/rrr2XDhg3muvICrBMnTphAKj8/Xzp27Gi+79mzR5o0aWKeeW5o9uWXX8r27dtl5MiR0rZtW8fj4QIEEEAAgSgRyM8wQVbwwAIRqwE8BwJ+Fyg4PFFOLcjw5TQS+lwmKdfeIElDrxCJ4x8XffkSGTQCCCCAQFQJ+CLAOnPmjKxcuVIOHy7+y3xFAVZVb2br1q2iYVFKSoqpdNIqLKfH/v37zVgKCgoqDLD++9//yqZNm+Syyy6TSy65xJy3atUqE74NHz5cLrrop22Vjx07ZsIuDdQ0wKL6yukb4XwEEEAgCgWs3lihzMWm6Xvo+PIonCBTihWBUGCYZM895ZvpBuqnSfJVEyXlmhskvm1734ybgSKAAAIIIBALAp4OsLTqSkMnrXgqLCyUQCAgoVCoRgHWgQMH5OOPPzb3GTZsmKmMcnrk5eWZsOnkyZOmcis3N7fcCiw958iRIzJq1Chp3bq1eYy9vLF79+4yYMCAkkdrGKZLEceMGWNCLA4EEEAAAQRKCeTtMX2yggf+l6osPhr+E0hoLVlPev/vN/W6XyIpV11jNWUfJ1apvP+cGTECCCCAAAIxIODpACu8p5WGO506dTIVVBoelbeEsKL3pUv4NFTSaie9x9ChQ2v0anUJ486dO6Vnz56mt1V5PbD0WUuXLjXhVvgY7blovyxddqiHXq+hWocOHWo8phpNhIsQQAABBPwnoFVZR9+zwiytylrhv/Ez4pgVOLlwhBTuzvHc/ONatDSBVcq4SRLX6gLPjY8BIYAAAggggEBpAU8HWLt27RL96tu3rzRv3rwk8HEaYG3evFnWrVsnaWlppnG7fnd66DhWr14tLVu2NMsPK2viro3mdbnj6NGjpVWrVuZR51Zg2Q3pc3JyTF+sRo0aOR0S5yOAAAIIxKoAVVmx+uZ9Oe+CH66RU+94Y6fNQGp9SRpxpSSPmSAJl/QRq7zfl6YMGgEEEEAAgVgU8HSAde4LsSuWnARYutxPK6JOnz5dqieVk5et1VYaSunyRQ2btHeW/ueKdiHUKrEtW7ZU2gNLAzGt6OrVq5cJ6DgQQAABBBBwLKA7GGZ9LMHD/7KqsxaJFBxzfAsuQKC2BYKhkXLiqezafkzF97dCqsR+/a3QarwkDR8lksgSwbp7GTwZAQQQQACBmgtEfYBlN1Rv2LChjB8/3vTPcnJopdQnn3wi2rxde1d169bNXF5ZgFXRLoTNmjUzAVgwGDShmt5bK8JSU1OdDIlzEUAAAQQQKCugYVb2Ggkd+ZcEj7xr9cs6ghIC3hBI7CBZM92vNI/vcLGkjJ0gSVdeLXFNmnrDglEggAACCCCAQI0FojrACq++6t+/v/To0cMxlL38sG3btqV2CawswNKHZGZmmgorrd7SnQXbtWsngwcPlsTERNF7arA2cOBA6dq1qznn008/laNHj5pG9bpMUft0paenOx4vFyCAAAIIICAStCqzVhNm8VHwiEBATswfJMHM3FofT72OnSVx8DBJHn6laIDFgQACCCCAAALRIxDVAdb27dvls88+k/r165tKJ6eBkL1zYZK1G825vbOqCrAq+oicOnXKVF+lpKSYaqyCgoKSJY4akunyyO+//978vqb9uqLn48lMEEAAAQTOX8AKs7I/tcKsd4srs/IPnP8tuQMCDgXyv5koZ97LcHhVNU5PSJDEPpdJ4qBhkjR4uMQ18/6Oh9WYFacggAACCCCAQDkCURtg6fK85cuXy8GDB+XCCy801VNOjry8PLNzoS4HHDFihLRv377U5TUNsLQ/lgZr9j2//fZbWbt2rXTv3t0sUdTDXvZ4+eWXmx0PORBAAAEEEIiMQEhCJ778KcyymsFzIOCGQDB/rJyYdzQijwqkN5DE/oMladBwSRw4RALJKRG5LzdBAAEEEEAAAW8LRG2Apbv7vf/++5Kfny9XXHFFmQCqqtdiN4wvLCys6lTz+9atW5vdCSs7jh07ZkKxFi1alCxH1P5ae/fuLTVGfbbucnjBBReYnQw5EEAAAQQQqBWB099Yy7rel1DmUqtK6zPrEcFaeQw3RUASu1h9sGre8zO+TbuSKquEHr1E4uJBRQABBBBAAIEYE4jaAGv37t2yatUq0yB9woQJZhmhk+PQoUOyevVqqSjA0qV/WuWVYJWua48rDZu0qqqyY+XKlaYZ/JgxY0yfKz20kuvw4cMyatQoE4LpYYdnek5VoZiTOXEuAggggAACFQoUZpkgywRax5aJFNbhrnG8pigUCEj28wMkdDq/WnMLWH9vS+h9qST2vVwSLxso8W1LV8JX6yachAACCCCAAAJRJRC1AZYu1duyZYsJlrTXVKQPp0sI7VBK+1xpRZh9UIEV6TfD/RBAAAEEzltAdzTMsZYamkBricipzed9S26AQO7n4yRv5aHyIRISRSurEvtZgZUVWtXrYu36TJUVHxoEEEAAAQQQCBOI2gBLl+ppE/bw3lKRfPNOAiyt1NLzdbdBDdOaNv1pK+fKemDVdOfESM6TeyGAAAIIICDBPKt31ucSOv6Jtbuh9ZXzlYgVcnEg4ESgKGe85Lx4sPiSuDip16nrj4FVf0noaS0LTExycjvORQABBBBAAIEYE4jKAEv7XulOfxoYDRkyRDp37lzpaz158qQsXrxYtHF7dc7XmzkJsHbt2mWWI3br1q2kUbs9oPBm8Vqdpce+ffukYcOGJuxKTk6OsY8k00UAAQQQ8LxA0SmrZ9Zq6+uL4mArZ61I0WnPD5sB1q1AqP4kyV83wFRYJfS5VAL10+p2QDwdAQQQQAABBHwlEJUBlgZSS5YsqXYD99oMsOwwTXtmjRs3TtLSyv5lTZ+/Zs0a0wtLD+19NXToUElPT/fVh4nBIoAAAgjEqoDV/N1aZhjMtsKsE8WhluTujlUM5q0CcakSaNjf+hosgUbWV8OBIvUaYoMAAggggAACCNRYwFcBVo1nyYUIIIAAAggg4K5AwXEJndoooZNfW18brK+NIqe3uDsGnuaeQMpFEkjvZ4VVg4pDqwaXufdsnoQAAggggAACMSFAgBUTr5lJIoAAAggg4AGBYK4Vam0ygZZYgZYJt7RBfLB6O9N5YAYMIamNBNJ6WF89rSWAVqP1+vpzD6viKgUbBBBAAAEEEECgVgUIsGqVl5sjgAACCCCAQJUCp781FVrFlVrFX1KYVeVlnFCLAgnNioOq+j1FTGDV3fqyGq3H096gFtW5NQIIIIAAAghUIkCAxccDAQQQQAABBLwncPaghE5vt762WksPre9ntlk/7xDJ3+e9sfp5RAlNJZDaxaqk6mKFVT9WVqX3FrECLA4EEEAAAQQQQMBLAgRYXnobjAUBBBBAAAEEKhewdjvUMEvyMiR09pAVaFlf1veQ+X64+M/y9qIYLmBCqk4iKR2t7xebL9GeVfW7WhVVDbBCAAEEEEAAAQR8IUCA5YvXxCARQAABBBBAwJFAYfaPwZa1w++5AZcVdoWssEv/XM4ecXRbz5ycdIFIYgsJJDS3vjeXgPWz+Z6g33/8Wb8nt/fMkBkIAggggAACCCBwPgIEWOejx7UIIIAAAggg4H8Ba7miVnKZUMt8t4Itq9JLgnnmK6Tfi4p//ukrv/jP7a9Sv88tNtHG5nFJP34ll/wciNOf9Xf1rK8f/zxgnRefLAH9bq6x/jzeOkd7UYUHUvpzvcb+N2cGCCCAAAIIIICAQwECLIdgnI4AAggggAACCCCAAAIIIIAAAggg4K4AAZa73jwNAQQQQAABBBBAAAEEEEAAAQQQQMChAAGWQzBORwABBBBAAAEEEEAAAQQQQAABBBBwV4AAy11vnoYAAggggAACCCCAAAIIIIAAAggg4FCAAMshGKcjgAACCCCAAAIIIIAAAggggAACCLgrQIDlrjdPQwABBBBAAAEEEEAAAQQQQAABBBBwKECA5RCM0xFAAAEEEEAAAQQQQAABBBBAAAEE3BUgwHLXm6chgAACCCCAAAIIIIAAAggggAACCDgUIMByCMbpCCCAAAIIIIAAAggggAACCCCAAALuChBguevN0xBAAAEEEEAAAQQQQAABBBBAAAEEHAoQYDkE43QEEEAAAQQQQAABBBBAAAEEEEAAAXcFCLDc9eZpCCCAAAIIIIAAAggggAACCCCAAAIOBQiwHIJxOgIIIIAAAggggAACCCCAAAIIIICAuwIEWO568zQEEEAAAQQQQAABBBBAAAEEEEAAAYcCBFgOwTgdAQQQQAABBBBAAAEEEEAAAQQQQMBdAQIsd715GgIIIIAAAggggAACCCCAAAIIIICAQwECLIdgnI4AAggggAACCCCAAAIIIIAAAggg4K4AAZa73jwNAQQQQAABBBBAAAEEEEAAAQQQQMChAAGWQzBORwABBBBAAAEEEEAAAQQQQAABBBBwV4AAy11vnoYAAggggAACCCCAAAIIIIAAAggg4FCAAMshGKcjgAACCCCAAAIIIIAAAggggAACCLgrQIDlrjdPQwABBBBAAAEEEEAAAQQQQAABBBBwKECA5RCM0xFAAAEEEEAAAQQQQAABBBBAAAEE3BUgwHLXm6chgAACCCCAAAIIIIAAAggggAACCDgUIMByCMbpCCCAAAIIIIAAAggggAACCCCAAALuChBguevN0xBAAAEEEEAAAQQQQAABBBBAAAEEHAo/5pwLAAABOUlEQVQQYDkE43QEEEAAAQQQQAABBBBAAAEEEEAAAXcFCLDc9eZpCCCAAAIIIIAAAggggAACCCCAAAIOBQiwHIJxOgIIIIAAAggggAACCCCAAAIIIICAuwIEWO568zQEEEAAAQQQQAABBBBAAAEEEEAAAYcCBFgOwTgdAQQQQAABBBBAAAEEEEAAAQQQQMBdAQIsd715GgIIIIAAAggggAACCCCAAAIIIICAQwECLIdgnI4AAggggAACCCCAAAIIIIAAAggg4K4AAZa73jwNAQQQQAABBBBAAAEEEEAAAQQQQMChAAGWQzBORwABBBBAAAEEEEAAAQQQQAABBBBwV4AAy11vnoYAAggggAACCCCAAAIIIIAAAggg4FCAAMshGKcjgAACCCCAAAIIIIAAAggggAACCLgr8P8DQR84bCXCtg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8" name="CuadroTexto 7"/>
          <p:cNvSpPr txBox="1"/>
          <p:nvPr/>
        </p:nvSpPr>
        <p:spPr>
          <a:xfrm>
            <a:off x="1458930" y="2250040"/>
            <a:ext cx="43562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ATENCIONES EN MENSAJES PRIVADOS DE LA PAGINA DE FACEBOOK, SEGMENTADOS POR EL AREA A LA QUE VA DIRIGIDA LA INCOGNITA.</a:t>
            </a:r>
            <a:endParaRPr lang="es-MX" dirty="0"/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/>
          </p:nvPr>
        </p:nvGraphicFramePr>
        <p:xfrm>
          <a:off x="1684962" y="3581126"/>
          <a:ext cx="3513762" cy="24845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6881"/>
                <a:gridCol w="1756881"/>
              </a:tblGrid>
              <a:tr h="411939">
                <a:tc>
                  <a:txBody>
                    <a:bodyPr/>
                    <a:lstStyle/>
                    <a:p>
                      <a:r>
                        <a:rPr lang="es-ES" sz="1100" dirty="0" smtClean="0"/>
                        <a:t>AREA</a:t>
                      </a:r>
                      <a:endParaRPr lang="es-MX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100" dirty="0" smtClean="0"/>
                        <a:t>NUMERO</a:t>
                      </a:r>
                      <a:r>
                        <a:rPr lang="es-ES" sz="1100" baseline="0" dirty="0" smtClean="0"/>
                        <a:t> DE ATENCIONES </a:t>
                      </a:r>
                      <a:endParaRPr lang="es-MX" sz="1100" dirty="0"/>
                    </a:p>
                  </a:txBody>
                  <a:tcPr/>
                </a:tc>
              </a:tr>
              <a:tr h="235394">
                <a:tc>
                  <a:txBody>
                    <a:bodyPr/>
                    <a:lstStyle/>
                    <a:p>
                      <a:r>
                        <a:rPr lang="es-ES" sz="1100" dirty="0" smtClean="0"/>
                        <a:t>FERIA 2022</a:t>
                      </a:r>
                      <a:endParaRPr lang="es-MX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100" dirty="0" smtClean="0"/>
                        <a:t>17</a:t>
                      </a:r>
                      <a:endParaRPr lang="es-MX" sz="1100" dirty="0"/>
                    </a:p>
                  </a:txBody>
                  <a:tcPr/>
                </a:tc>
              </a:tr>
              <a:tr h="235394">
                <a:tc>
                  <a:txBody>
                    <a:bodyPr/>
                    <a:lstStyle/>
                    <a:p>
                      <a:r>
                        <a:rPr lang="es-ES" sz="1100" dirty="0" smtClean="0"/>
                        <a:t>CAPACITACION</a:t>
                      </a:r>
                      <a:endParaRPr lang="es-MX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100" dirty="0" smtClean="0"/>
                        <a:t>5</a:t>
                      </a:r>
                      <a:endParaRPr lang="es-MX" sz="1100" dirty="0"/>
                    </a:p>
                  </a:txBody>
                  <a:tcPr/>
                </a:tc>
              </a:tr>
              <a:tr h="235394">
                <a:tc>
                  <a:txBody>
                    <a:bodyPr/>
                    <a:lstStyle/>
                    <a:p>
                      <a:r>
                        <a:rPr lang="es-ES" sz="1100" dirty="0" smtClean="0"/>
                        <a:t>SALUD</a:t>
                      </a:r>
                      <a:endParaRPr lang="es-MX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100" dirty="0" smtClean="0"/>
                        <a:t>21</a:t>
                      </a:r>
                      <a:endParaRPr lang="es-MX" sz="1100" dirty="0"/>
                    </a:p>
                  </a:txBody>
                  <a:tcPr/>
                </a:tc>
              </a:tr>
              <a:tr h="235394">
                <a:tc>
                  <a:txBody>
                    <a:bodyPr/>
                    <a:lstStyle/>
                    <a:p>
                      <a:r>
                        <a:rPr lang="es-ES" sz="1100" dirty="0" smtClean="0"/>
                        <a:t>PSICOLOGIA</a:t>
                      </a:r>
                      <a:endParaRPr lang="es-MX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100" dirty="0" smtClean="0"/>
                        <a:t>21</a:t>
                      </a:r>
                      <a:endParaRPr lang="es-MX" sz="1100" dirty="0"/>
                    </a:p>
                  </a:txBody>
                  <a:tcPr/>
                </a:tc>
              </a:tr>
              <a:tr h="235394">
                <a:tc>
                  <a:txBody>
                    <a:bodyPr/>
                    <a:lstStyle/>
                    <a:p>
                      <a:r>
                        <a:rPr lang="es-ES" sz="1100" dirty="0" smtClean="0"/>
                        <a:t>JURIDICO</a:t>
                      </a:r>
                      <a:endParaRPr lang="es-MX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100" dirty="0" smtClean="0"/>
                        <a:t>14</a:t>
                      </a:r>
                      <a:endParaRPr lang="es-MX" sz="1100" dirty="0"/>
                    </a:p>
                  </a:txBody>
                  <a:tcPr/>
                </a:tc>
              </a:tr>
              <a:tr h="235394">
                <a:tc>
                  <a:txBody>
                    <a:bodyPr/>
                    <a:lstStyle/>
                    <a:p>
                      <a:r>
                        <a:rPr lang="es-ES" sz="1100" dirty="0" smtClean="0"/>
                        <a:t>TRABAJO SOCIAL</a:t>
                      </a:r>
                      <a:endParaRPr lang="es-MX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100" dirty="0" smtClean="0"/>
                        <a:t>1</a:t>
                      </a:r>
                      <a:endParaRPr lang="es-MX" sz="1100" dirty="0"/>
                    </a:p>
                  </a:txBody>
                  <a:tcPr/>
                </a:tc>
              </a:tr>
              <a:tr h="235394">
                <a:tc>
                  <a:txBody>
                    <a:bodyPr/>
                    <a:lstStyle/>
                    <a:p>
                      <a:r>
                        <a:rPr lang="es-ES" sz="1100" dirty="0" smtClean="0"/>
                        <a:t>ASUNTOS GENERALES </a:t>
                      </a:r>
                      <a:endParaRPr lang="es-MX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100" dirty="0" smtClean="0"/>
                        <a:t>42</a:t>
                      </a:r>
                      <a:endParaRPr lang="es-MX" sz="1100" dirty="0"/>
                    </a:p>
                  </a:txBody>
                  <a:tcPr/>
                </a:tc>
              </a:tr>
              <a:tr h="235394">
                <a:tc>
                  <a:txBody>
                    <a:bodyPr/>
                    <a:lstStyle/>
                    <a:p>
                      <a:r>
                        <a:rPr lang="es-ES" sz="1100" dirty="0" smtClean="0"/>
                        <a:t>TOTAL</a:t>
                      </a:r>
                      <a:endParaRPr lang="es-MX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100" dirty="0" smtClean="0"/>
                        <a:t>121</a:t>
                      </a:r>
                      <a:endParaRPr lang="es-MX" sz="11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8950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4365171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481806"/>
            <a:ext cx="10515600" cy="1325563"/>
          </a:xfrm>
        </p:spPr>
        <p:txBody>
          <a:bodyPr/>
          <a:lstStyle/>
          <a:p>
            <a:pPr algn="ctr"/>
            <a:r>
              <a:rPr lang="es-ES" b="1" dirty="0" smtClean="0"/>
              <a:t>RED SOCIAL</a:t>
            </a:r>
            <a:br>
              <a:rPr lang="es-ES" b="1" dirty="0" smtClean="0"/>
            </a:br>
            <a:r>
              <a:rPr lang="es-ES" b="1" dirty="0" smtClean="0"/>
              <a:t>PÁGINA FACEBOOK</a:t>
            </a:r>
            <a:endParaRPr lang="es-MX" b="1" dirty="0"/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2668106"/>
          <a:ext cx="4483814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1907"/>
                <a:gridCol w="2241907"/>
              </a:tblGrid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MES 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NUMERO DE ATENCIONES 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ABRIL 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40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MAYO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41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JUNIO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40</a:t>
                      </a:r>
                      <a:endParaRPr lang="es-MX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Gráfico 17"/>
          <p:cNvGraphicFramePr/>
          <p:nvPr>
            <p:extLst/>
          </p:nvPr>
        </p:nvGraphicFramePr>
        <p:xfrm>
          <a:off x="6096000" y="1961481"/>
          <a:ext cx="5188448" cy="41824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9" name="Imagen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439" y="3678236"/>
            <a:ext cx="2221589" cy="67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904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4365171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 smtClean="0"/>
              <a:t>ALCANCE DE LA PAGINA DE FACEBOOK</a:t>
            </a:r>
            <a:endParaRPr lang="es-MX" b="1" dirty="0"/>
          </a:p>
        </p:txBody>
      </p:sp>
      <p:graphicFrame>
        <p:nvGraphicFramePr>
          <p:cNvPr id="7" name="Marcador de contenido 6"/>
          <p:cNvGraphicFramePr>
            <a:graphicFrameLocks noGrp="1"/>
          </p:cNvGraphicFramePr>
          <p:nvPr>
            <p:ph idx="1"/>
            <p:extLst/>
          </p:nvPr>
        </p:nvGraphicFramePr>
        <p:xfrm>
          <a:off x="1940169" y="1872517"/>
          <a:ext cx="876300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1500"/>
                <a:gridCol w="4381500"/>
              </a:tblGrid>
              <a:tr h="370840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153 PUBLICACIONES DENTRO DEL TRIMESTRE 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 smtClean="0"/>
                        <a:t>426,316 PERSONAS ALCANZADAS </a:t>
                      </a:r>
                      <a:endParaRPr lang="es-MX" sz="24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723" y="3109795"/>
            <a:ext cx="6072554" cy="232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0726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4365171" cy="6858000"/>
          </a:xfrm>
          <a:prstGeom prst="rect">
            <a:avLst/>
          </a:prstGeom>
        </p:spPr>
      </p:pic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78216" y="195552"/>
            <a:ext cx="6412524" cy="666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517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4365171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612" y="1488830"/>
            <a:ext cx="11451388" cy="361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9216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65114" cy="6858594"/>
          </a:xfrm>
          <a:prstGeom prst="rect">
            <a:avLst/>
          </a:prstGeom>
        </p:spPr>
      </p:pic>
      <p:pic>
        <p:nvPicPr>
          <p:cNvPr id="5" name="Marcador de contenido 4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337" y="1583713"/>
            <a:ext cx="10526248" cy="527428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136461" y="855785"/>
            <a:ext cx="685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REPORTE DE GOOGLE</a:t>
            </a:r>
            <a:endParaRPr lang="es-MX" sz="2400" b="1" dirty="0"/>
          </a:p>
        </p:txBody>
      </p:sp>
    </p:spTree>
    <p:extLst>
      <p:ext uri="{BB962C8B-B14F-4D97-AF65-F5344CB8AC3E}">
        <p14:creationId xmlns:p14="http://schemas.microsoft.com/office/powerpoint/2010/main" val="27976641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4365114" cy="6858594"/>
          </a:xfrm>
          <a:prstGeom prst="rect">
            <a:avLst/>
          </a:prstGeom>
        </p:spPr>
      </p:pic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70280" y="1270585"/>
            <a:ext cx="10111411" cy="479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7358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4365114" cy="6858594"/>
          </a:xfrm>
          <a:prstGeom prst="rect">
            <a:avLst/>
          </a:prstGeom>
        </p:spPr>
      </p:pic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72249" y="1004143"/>
            <a:ext cx="9985997" cy="515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153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B34F1AA6-C122-01DC-4C4B-E582F67BB5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4365171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45028" y="1752600"/>
            <a:ext cx="10515600" cy="40760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4000" dirty="0"/>
              <a:t>Durante el período trimestral contemplado del mes de abril a junio de 2022, el Instituto Municipal </a:t>
            </a:r>
            <a:r>
              <a:rPr lang="es-MX" sz="4000" dirty="0" smtClean="0"/>
              <a:t>de la </a:t>
            </a:r>
            <a:r>
              <a:rPr lang="es-MX" sz="4000" dirty="0"/>
              <a:t>Mujer en San Juan del Río, Qro., brindó, a través de sus Áreas de Servicio </a:t>
            </a:r>
            <a:r>
              <a:rPr lang="es-MX" sz="4000" dirty="0" smtClean="0"/>
              <a:t>4,227   </a:t>
            </a:r>
            <a:r>
              <a:rPr lang="es-MX" sz="4000" dirty="0"/>
              <a:t>atenciones.</a:t>
            </a:r>
          </a:p>
        </p:txBody>
      </p:sp>
    </p:spTree>
    <p:extLst>
      <p:ext uri="{BB962C8B-B14F-4D97-AF65-F5344CB8AC3E}">
        <p14:creationId xmlns:p14="http://schemas.microsoft.com/office/powerpoint/2010/main" val="17177779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65114" cy="6858594"/>
          </a:xfrm>
          <a:prstGeom prst="rect">
            <a:avLst/>
          </a:prstGeom>
        </p:spPr>
      </p:pic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41325" y="1184032"/>
            <a:ext cx="10387862" cy="517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3693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B8B24741-11CE-7EAC-D263-21CB3C44E7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4365171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/>
          <a:lstStyle/>
          <a:p>
            <a:pPr algn="ctr"/>
            <a:r>
              <a:rPr lang="es-MX" b="1" dirty="0"/>
              <a:t>ATENCIÓN CIUDADANA</a:t>
            </a:r>
            <a:br>
              <a:rPr lang="es-MX" b="1" dirty="0"/>
            </a:br>
            <a:r>
              <a:rPr lang="es-MX" b="1" dirty="0"/>
              <a:t>TRABAJO SOCIAL</a:t>
            </a:r>
          </a:p>
        </p:txBody>
      </p:sp>
      <p:graphicFrame>
        <p:nvGraphicFramePr>
          <p:cNvPr id="9" name="Marcador de contenido 8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815464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4365171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481806"/>
            <a:ext cx="10515600" cy="1325563"/>
          </a:xfrm>
        </p:spPr>
        <p:txBody>
          <a:bodyPr/>
          <a:lstStyle/>
          <a:p>
            <a:pPr algn="ctr"/>
            <a:r>
              <a:rPr lang="es-MX" b="1" dirty="0"/>
              <a:t>ATENCIÓN CIUDADANA, TRABAJO SOCIAL</a:t>
            </a:r>
          </a:p>
        </p:txBody>
      </p:sp>
      <p:graphicFrame>
        <p:nvGraphicFramePr>
          <p:cNvPr id="7" name="Marcador de contenido 6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2100305" y="2454131"/>
            <a:ext cx="88174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900" dirty="0">
                <a:solidFill>
                  <a:prstClr val="black"/>
                </a:solidFill>
              </a:rPr>
              <a:t>99</a:t>
            </a:r>
          </a:p>
          <a:p>
            <a:pPr algn="ctr"/>
            <a:r>
              <a:rPr lang="es-MX" sz="900" dirty="0">
                <a:solidFill>
                  <a:prstClr val="black"/>
                </a:solidFill>
              </a:rPr>
              <a:t>Mujeres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4579046" y="3288270"/>
            <a:ext cx="88174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900" dirty="0">
                <a:solidFill>
                  <a:prstClr val="black"/>
                </a:solidFill>
              </a:rPr>
              <a:t>70</a:t>
            </a:r>
          </a:p>
          <a:p>
            <a:pPr algn="ctr"/>
            <a:r>
              <a:rPr lang="es-MX" sz="900" dirty="0">
                <a:solidFill>
                  <a:prstClr val="black"/>
                </a:solidFill>
              </a:rPr>
              <a:t>Mujeres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7067390" y="3939989"/>
            <a:ext cx="88174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900" dirty="0">
                <a:solidFill>
                  <a:prstClr val="black"/>
                </a:solidFill>
              </a:rPr>
              <a:t>48</a:t>
            </a:r>
          </a:p>
          <a:p>
            <a:pPr algn="ctr"/>
            <a:r>
              <a:rPr lang="es-MX" sz="900" dirty="0">
                <a:solidFill>
                  <a:prstClr val="black"/>
                </a:solidFill>
              </a:rPr>
              <a:t>Mujeres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9559568" y="5275727"/>
            <a:ext cx="88174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900" dirty="0">
                <a:solidFill>
                  <a:prstClr val="black"/>
                </a:solidFill>
              </a:rPr>
              <a:t>1</a:t>
            </a:r>
          </a:p>
          <a:p>
            <a:pPr algn="ctr"/>
            <a:r>
              <a:rPr lang="es-MX" sz="900" dirty="0">
                <a:solidFill>
                  <a:prstClr val="black"/>
                </a:solidFill>
              </a:rPr>
              <a:t>Mujer</a:t>
            </a:r>
          </a:p>
        </p:txBody>
      </p:sp>
    </p:spTree>
    <p:extLst>
      <p:ext uri="{BB962C8B-B14F-4D97-AF65-F5344CB8AC3E}">
        <p14:creationId xmlns:p14="http://schemas.microsoft.com/office/powerpoint/2010/main" val="40981951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4365171" cy="6858000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838200" y="445807"/>
            <a:ext cx="10515600" cy="1325563"/>
          </a:xfrm>
        </p:spPr>
        <p:txBody>
          <a:bodyPr/>
          <a:lstStyle/>
          <a:p>
            <a:pPr algn="ctr"/>
            <a:r>
              <a:rPr lang="es-MX" b="1" dirty="0"/>
              <a:t>ATENCIÓN CIUDADANA, TRABAJO SOCIAL</a:t>
            </a:r>
          </a:p>
        </p:txBody>
      </p:sp>
      <p:graphicFrame>
        <p:nvGraphicFramePr>
          <p:cNvPr id="6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6506295"/>
              </p:ext>
            </p:extLst>
          </p:nvPr>
        </p:nvGraphicFramePr>
        <p:xfrm>
          <a:off x="1012371" y="1328058"/>
          <a:ext cx="10827774" cy="54987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343319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152400" y="152400"/>
            <a:ext cx="4365171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4365171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01269" y="9618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MX" sz="4800" b="1" dirty="0"/>
              <a:t>ÁREA PSICOLÓGICA</a:t>
            </a:r>
          </a:p>
        </p:txBody>
      </p:sp>
      <p:graphicFrame>
        <p:nvGraphicFramePr>
          <p:cNvPr id="9" name="Marcador de contenido 8"/>
          <p:cNvGraphicFramePr>
            <a:graphicFrameLocks noGrp="1"/>
          </p:cNvGraphicFramePr>
          <p:nvPr>
            <p:ph idx="1"/>
          </p:nvPr>
        </p:nvGraphicFramePr>
        <p:xfrm>
          <a:off x="838200" y="1997075"/>
          <a:ext cx="10515600" cy="4179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3711387" y="1021978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solidFill>
                  <a:prstClr val="black"/>
                </a:solidFill>
              </a:rPr>
              <a:t>566 </a:t>
            </a:r>
            <a:r>
              <a:rPr lang="es-MX" sz="2000" dirty="0" smtClean="0">
                <a:solidFill>
                  <a:prstClr val="black"/>
                </a:solidFill>
              </a:rPr>
              <a:t>ATENCIONES</a:t>
            </a:r>
          </a:p>
        </p:txBody>
      </p:sp>
    </p:spTree>
    <p:extLst>
      <p:ext uri="{BB962C8B-B14F-4D97-AF65-F5344CB8AC3E}">
        <p14:creationId xmlns:p14="http://schemas.microsoft.com/office/powerpoint/2010/main" val="21850058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4365171" cy="6858000"/>
          </a:xfrm>
          <a:prstGeom prst="rect">
            <a:avLst/>
          </a:prstGeom>
        </p:spPr>
      </p:pic>
      <p:sp>
        <p:nvSpPr>
          <p:cNvPr id="5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sz="3600" b="1" dirty="0"/>
              <a:t>ESTADÍSTICA DE INCIDENCIA</a:t>
            </a:r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1543443"/>
              </p:ext>
            </p:extLst>
          </p:nvPr>
        </p:nvGraphicFramePr>
        <p:xfrm>
          <a:off x="838200" y="1385047"/>
          <a:ext cx="10515600" cy="4791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612999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4365171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6458" y="472701"/>
            <a:ext cx="10515600" cy="1325563"/>
          </a:xfrm>
        </p:spPr>
        <p:txBody>
          <a:bodyPr/>
          <a:lstStyle/>
          <a:p>
            <a:pPr algn="ctr"/>
            <a:r>
              <a:rPr lang="es-MX" b="1" dirty="0"/>
              <a:t>RANGO DE EDAD DE MUJERES ATENDIDAS</a:t>
            </a:r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265766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972550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4365171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6458" y="472701"/>
            <a:ext cx="10515600" cy="1325563"/>
          </a:xfrm>
        </p:spPr>
        <p:txBody>
          <a:bodyPr/>
          <a:lstStyle/>
          <a:p>
            <a:pPr algn="ctr"/>
            <a:r>
              <a:rPr lang="es-MX" b="1" dirty="0"/>
              <a:t>MUJERES ATENDIDAS POR ZONA</a:t>
            </a:r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455299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149979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4365171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6458" y="472701"/>
            <a:ext cx="10515600" cy="1325563"/>
          </a:xfrm>
        </p:spPr>
        <p:txBody>
          <a:bodyPr/>
          <a:lstStyle/>
          <a:p>
            <a:pPr algn="ctr"/>
            <a:r>
              <a:rPr lang="es-MX" b="1" dirty="0"/>
              <a:t>MUJERES ATENDIDAS POR TRABAJO</a:t>
            </a:r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714144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540047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4365171" cy="6858000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4800" b="1" dirty="0">
                <a:solidFill>
                  <a:prstClr val="black"/>
                </a:solidFill>
              </a:rPr>
              <a:t>ÁREA PSICOLÓGICA</a:t>
            </a:r>
          </a:p>
        </p:txBody>
      </p:sp>
      <p:graphicFrame>
        <p:nvGraphicFramePr>
          <p:cNvPr id="6" name="Tabla 5"/>
          <p:cNvGraphicFramePr>
            <a:graphicFrameLocks noGrp="1"/>
          </p:cNvGraphicFramePr>
          <p:nvPr/>
        </p:nvGraphicFramePr>
        <p:xfrm>
          <a:off x="838200" y="2003614"/>
          <a:ext cx="10658950" cy="2581974"/>
        </p:xfrm>
        <a:graphic>
          <a:graphicData uri="http://schemas.openxmlformats.org/drawingml/2006/table">
            <a:tbl>
              <a:tblPr firstRow="1" firstCol="1" bandRow="1"/>
              <a:tblGrid>
                <a:gridCol w="14810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9173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9806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5899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6287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3156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4692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840851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846924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373698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CANALIZACIONES</a:t>
                      </a:r>
                      <a:endParaRPr lang="es-MX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45" marR="623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49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LUGAR DE CANALIZACIÓN</a:t>
                      </a:r>
                      <a:endParaRPr lang="es-MX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45" marR="623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CESAM QRO</a:t>
                      </a:r>
                      <a:endParaRPr lang="es-MX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45" marR="623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DIF</a:t>
                      </a:r>
                      <a:endParaRPr lang="es-MX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45" marR="623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CENTRO URBANO</a:t>
                      </a:r>
                      <a:endParaRPr lang="es-MX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45" marR="623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HOSPITAL GENERAL</a:t>
                      </a:r>
                      <a:endParaRPr lang="es-MX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45" marR="623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IMSS</a:t>
                      </a:r>
                      <a:endParaRPr lang="es-MX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45" marR="623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COMCA</a:t>
                      </a:r>
                      <a:endParaRPr lang="es-MX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45" marR="623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OTROS (ESPECIFICAR)</a:t>
                      </a:r>
                      <a:endParaRPr lang="es-MX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45" marR="623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MX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45" marR="623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868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CANTIDAD</a:t>
                      </a:r>
                      <a:endParaRPr lang="es-MX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45" marR="623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MX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45" marR="623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MX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45" marR="623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es-MX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45" marR="623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MX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45" marR="623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MX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45" marR="623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MX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45" marR="623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es-MX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45" marR="623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endParaRPr lang="es-MX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45" marR="623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342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MOTIVO DE CANALIZACIÓN</a:t>
                      </a:r>
                      <a:endParaRPr lang="es-MX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45" marR="623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45" marR="623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45" marR="623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Ansiedad</a:t>
                      </a:r>
                      <a:endParaRPr lang="es-MX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1Pensamiento De Muerte</a:t>
                      </a:r>
                      <a:endParaRPr lang="es-MX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Duelo</a:t>
                      </a:r>
                      <a:endParaRPr lang="es-MX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2Inestabilidad Emocional </a:t>
                      </a:r>
                      <a:endParaRPr lang="es-MX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Valoración Psiquiátrica  </a:t>
                      </a:r>
                      <a:endParaRPr lang="es-MX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45" marR="623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45" marR="623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Valoración Psiquiátrica  </a:t>
                      </a:r>
                      <a:endParaRPr lang="es-MX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45" marR="623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45" marR="623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720" algn="l"/>
                        </a:tabLst>
                      </a:pPr>
                      <a:r>
                        <a:rPr lang="es-MX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Colegio de Psicólogos </a:t>
                      </a:r>
                      <a:endParaRPr lang="es-MX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45" marR="623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45" marR="623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868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45" marR="623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 GENERAL:</a:t>
                      </a:r>
                      <a:endParaRPr lang="es-MX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45" marR="623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endParaRPr lang="es-MX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45" marR="623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/>
        </p:nvGraphicFramePr>
        <p:xfrm>
          <a:off x="1087792" y="4944560"/>
          <a:ext cx="10413926" cy="1236198"/>
        </p:xfrm>
        <a:graphic>
          <a:graphicData uri="http://schemas.openxmlformats.org/drawingml/2006/table">
            <a:tbl>
              <a:tblPr firstRow="1" firstCol="1" bandRow="1"/>
              <a:tblGrid>
                <a:gridCol w="348467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8668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06236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06910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ALTAS POR CUMPLIMIENTOS DE OBJETIVOS</a:t>
                      </a:r>
                      <a:endParaRPr lang="es-MX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69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CANTIDAD</a:t>
                      </a:r>
                      <a:endParaRPr lang="es-MX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MOTIVO DE CONSULTA INICIAL</a:t>
                      </a:r>
                      <a:endParaRPr lang="es-MX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MX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138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Violencia familiar (1)</a:t>
                      </a:r>
                      <a:endParaRPr lang="es-MX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Inestabilidad emocional (1)</a:t>
                      </a:r>
                      <a:endParaRPr lang="es-MX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7400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375A3F2D-4655-E379-1A3E-48EE001CC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4365171" cy="6858000"/>
          </a:xfrm>
          <a:prstGeom prst="rect">
            <a:avLst/>
          </a:prstGeom>
        </p:spPr>
      </p:pic>
      <p:graphicFrame>
        <p:nvGraphicFramePr>
          <p:cNvPr id="3" name="7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3905264"/>
              </p:ext>
            </p:extLst>
          </p:nvPr>
        </p:nvGraphicFramePr>
        <p:xfrm>
          <a:off x="1905001" y="1719263"/>
          <a:ext cx="5521433" cy="4406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4 Flecha abajo"/>
          <p:cNvSpPr/>
          <p:nvPr/>
        </p:nvSpPr>
        <p:spPr>
          <a:xfrm rot="10800000">
            <a:off x="9639069" y="3274625"/>
            <a:ext cx="1080119" cy="13324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prstClr val="white"/>
              </a:solidFill>
            </a:endParaRPr>
          </a:p>
        </p:txBody>
      </p:sp>
      <p:sp>
        <p:nvSpPr>
          <p:cNvPr id="6" name="1 CuadroTexto"/>
          <p:cNvSpPr txBox="1"/>
          <p:nvPr/>
        </p:nvSpPr>
        <p:spPr>
          <a:xfrm>
            <a:off x="8685218" y="4930810"/>
            <a:ext cx="29878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44546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1,206 </a:t>
            </a:r>
            <a:r>
              <a:rPr lang="es-MX" sz="3600" b="1" dirty="0">
                <a:solidFill>
                  <a:srgbClr val="44546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Más Atenciones</a:t>
            </a:r>
            <a:endParaRPr lang="es-MX" sz="1100" b="1" dirty="0">
              <a:solidFill>
                <a:srgbClr val="44546A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5 CuadroTexto"/>
          <p:cNvSpPr txBox="1"/>
          <p:nvPr/>
        </p:nvSpPr>
        <p:spPr>
          <a:xfrm>
            <a:off x="8722935" y="1474426"/>
            <a:ext cx="2808312" cy="1915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rgbClr val="44546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MAYOR DEMANDA</a:t>
            </a:r>
          </a:p>
          <a:p>
            <a:pPr algn="ctr"/>
            <a:r>
              <a:rPr lang="es-MX" sz="3600" b="1" dirty="0" smtClean="0">
                <a:solidFill>
                  <a:srgbClr val="44546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32.05%</a:t>
            </a:r>
            <a:endParaRPr lang="es-MX" sz="3600" b="1" dirty="0">
              <a:solidFill>
                <a:srgbClr val="44546A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71450" indent="-171450" algn="ctr">
              <a:buFontTx/>
              <a:buChar char="-"/>
            </a:pPr>
            <a:endParaRPr lang="es-MX" sz="1050" b="1" dirty="0">
              <a:solidFill>
                <a:srgbClr val="44546A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12 CuadroTexto"/>
          <p:cNvSpPr txBox="1"/>
          <p:nvPr/>
        </p:nvSpPr>
        <p:spPr>
          <a:xfrm>
            <a:off x="3532177" y="3182586"/>
            <a:ext cx="648072" cy="4154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prstClr val="black"/>
                </a:solidFill>
              </a:rPr>
              <a:t>3,201</a:t>
            </a:r>
          </a:p>
          <a:p>
            <a:pPr algn="ctr"/>
            <a:r>
              <a:rPr lang="es-MX" sz="700" dirty="0">
                <a:solidFill>
                  <a:prstClr val="black"/>
                </a:solidFill>
              </a:rPr>
              <a:t>atenciones</a:t>
            </a:r>
            <a:endParaRPr lang="es-MX" sz="1400" dirty="0">
              <a:solidFill>
                <a:prstClr val="black"/>
              </a:solidFill>
            </a:endParaRPr>
          </a:p>
        </p:txBody>
      </p:sp>
      <p:sp>
        <p:nvSpPr>
          <p:cNvPr id="9" name="2 Título"/>
          <p:cNvSpPr txBox="1">
            <a:spLocks/>
          </p:cNvSpPr>
          <p:nvPr/>
        </p:nvSpPr>
        <p:spPr>
          <a:xfrm>
            <a:off x="2331465" y="516469"/>
            <a:ext cx="9036496" cy="10543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b="1" dirty="0">
                <a:solidFill>
                  <a:prstClr val="black"/>
                </a:solidFill>
              </a:rPr>
              <a:t>COMPARATIVO DE ATENCIONES CON EL TRIMESRTRE ANTERIOR</a:t>
            </a:r>
            <a:endParaRPr lang="es-MX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5486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4365171" cy="6858000"/>
          </a:xfrm>
          <a:prstGeom prst="rect">
            <a:avLst/>
          </a:prstGeom>
        </p:spPr>
      </p:pic>
      <p:graphicFrame>
        <p:nvGraphicFramePr>
          <p:cNvPr id="2" name="Tabla 1"/>
          <p:cNvGraphicFramePr>
            <a:graphicFrameLocks noGrp="1"/>
          </p:cNvGraphicFramePr>
          <p:nvPr/>
        </p:nvGraphicFramePr>
        <p:xfrm>
          <a:off x="2070847" y="1853709"/>
          <a:ext cx="8377517" cy="1744472"/>
        </p:xfrm>
        <a:graphic>
          <a:graphicData uri="http://schemas.openxmlformats.org/drawingml/2006/table">
            <a:tbl>
              <a:tblPr firstRow="1" firstCol="1" bandRow="1"/>
              <a:tblGrid>
                <a:gridCol w="28205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9347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46350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10490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INGRESOS DE ATENCION INICIAL </a:t>
                      </a:r>
                      <a:endParaRPr lang="es-MX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22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CANTIDAD</a:t>
                      </a:r>
                      <a:endParaRPr lang="es-MX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MOTIVO DE CONSULTA INICIAL</a:t>
                      </a:r>
                      <a:endParaRPr lang="es-MX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MX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076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119</a:t>
                      </a:r>
                      <a:endParaRPr lang="es-MX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Inestabilidad emocional (56)</a:t>
                      </a:r>
                      <a:endParaRPr lang="es-MX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Violencia Familiar (52)</a:t>
                      </a:r>
                      <a:endParaRPr lang="es-MX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Duelo (4)</a:t>
                      </a:r>
                      <a:endParaRPr lang="es-MX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Violencia en la comunidad (2)</a:t>
                      </a:r>
                      <a:endParaRPr lang="es-MX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Violencia en el noviazgo (2)</a:t>
                      </a:r>
                      <a:endParaRPr lang="es-MX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Acoso Sexual (3)</a:t>
                      </a:r>
                      <a:endParaRPr lang="es-MX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119</a:t>
                      </a:r>
                      <a:endParaRPr lang="es-MX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ítulo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4800" b="1" dirty="0">
                <a:solidFill>
                  <a:prstClr val="black"/>
                </a:solidFill>
              </a:rPr>
              <a:t>ÁREA PSICOLÓGICA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/>
        </p:nvGraphicFramePr>
        <p:xfrm>
          <a:off x="3332162" y="4584359"/>
          <a:ext cx="5527675" cy="1004190"/>
        </p:xfrm>
        <a:graphic>
          <a:graphicData uri="http://schemas.openxmlformats.org/drawingml/2006/table">
            <a:tbl>
              <a:tblPr firstRow="1" firstCol="1" bandRow="1"/>
              <a:tblGrid>
                <a:gridCol w="18605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415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256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4135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BAJAS DEL ÁREA DE PSICOLOGÍA</a:t>
                      </a:r>
                      <a:endParaRPr lang="es-MX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96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CANTIDAD</a:t>
                      </a:r>
                      <a:endParaRPr lang="es-MX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MOTIVO DE CONSULTA INICIAL</a:t>
                      </a:r>
                      <a:endParaRPr lang="es-MX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MX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33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  <a:endParaRPr lang="es-MX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Violencia Familiar (21)</a:t>
                      </a:r>
                      <a:endParaRPr lang="es-MX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  <a:endParaRPr lang="es-MX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96068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4365171" cy="6858000"/>
          </a:xfrm>
          <a:prstGeom prst="rect">
            <a:avLst/>
          </a:prstGeom>
        </p:spPr>
      </p:pic>
      <p:graphicFrame>
        <p:nvGraphicFramePr>
          <p:cNvPr id="2" name="Tabla 1"/>
          <p:cNvGraphicFramePr>
            <a:graphicFrameLocks noGrp="1"/>
          </p:cNvGraphicFramePr>
          <p:nvPr/>
        </p:nvGraphicFramePr>
        <p:xfrm>
          <a:off x="970694" y="1515877"/>
          <a:ext cx="10112186" cy="3575304"/>
        </p:xfrm>
        <a:graphic>
          <a:graphicData uri="http://schemas.openxmlformats.org/drawingml/2006/table">
            <a:tbl>
              <a:tblPr firstRow="1" firstCol="1" bandRow="1"/>
              <a:tblGrid>
                <a:gridCol w="443939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504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5046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5851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81333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4847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TEMA</a:t>
                      </a:r>
                      <a:endParaRPr lang="es-MX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POBLACIÓN</a:t>
                      </a:r>
                      <a:endParaRPr lang="es-MX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BENEFICIADOS</a:t>
                      </a:r>
                      <a:endParaRPr lang="es-MX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 DE PERSONAS QUE ASISTIERON</a:t>
                      </a:r>
                      <a:endParaRPr lang="es-MX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7423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MUJERES</a:t>
                      </a:r>
                      <a:endParaRPr lang="es-MX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HOMBRES</a:t>
                      </a:r>
                      <a:endParaRPr lang="es-MX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84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Programa de Radio. La Fuerza de la Palabra. “Funciones y servicios del IMM”.</a:t>
                      </a:r>
                      <a:endParaRPr lang="es-MX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Radio-escuchas</a:t>
                      </a:r>
                      <a:endParaRPr lang="es-MX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 datos</a:t>
                      </a:r>
                      <a:endParaRPr lang="es-MX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 datos</a:t>
                      </a:r>
                      <a:endParaRPr lang="es-MX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 datos</a:t>
                      </a:r>
                      <a:endParaRPr lang="es-MX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484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Grabación de Cápsulas SINERGIA FEMENINA</a:t>
                      </a:r>
                      <a:endParaRPr lang="es-MX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Temas: Apego emocional, Violencia familiar, Depresión y Ansiedad. </a:t>
                      </a:r>
                      <a:endParaRPr lang="es-MX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 datos</a:t>
                      </a:r>
                      <a:endParaRPr lang="es-MX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 datos</a:t>
                      </a:r>
                      <a:endParaRPr lang="es-MX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 datos</a:t>
                      </a:r>
                      <a:endParaRPr lang="es-MX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 datos</a:t>
                      </a:r>
                      <a:endParaRPr lang="es-MX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484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Programa de Radio. La Fuerza de la Palabra. “Funciones y servicios del IMM”.</a:t>
                      </a:r>
                      <a:endParaRPr lang="es-MX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Radio-escuchas</a:t>
                      </a:r>
                      <a:endParaRPr lang="es-MX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 datos</a:t>
                      </a:r>
                      <a:endParaRPr lang="es-MX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 datos</a:t>
                      </a:r>
                      <a:endParaRPr lang="es-MX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 datos</a:t>
                      </a:r>
                      <a:endParaRPr lang="es-MX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969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“Depresión”</a:t>
                      </a:r>
                      <a:endParaRPr lang="es-MX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Licda. Andrea Jazmín González Castillo.</a:t>
                      </a:r>
                      <a:endParaRPr lang="es-MX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UAQ</a:t>
                      </a: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-SALA DE USUS MÚLTIPLES EDIFICIO P.</a:t>
                      </a:r>
                      <a:endParaRPr lang="es-MX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Estudiantes de la UAQ. </a:t>
                      </a:r>
                      <a:endParaRPr lang="es-MX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s-MX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es-MX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484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DUELO</a:t>
                      </a:r>
                      <a:endParaRPr lang="es-MX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Foro San Juan </a:t>
                      </a:r>
                      <a:endParaRPr lang="es-MX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Público en general</a:t>
                      </a:r>
                      <a:endParaRPr lang="es-MX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es-MX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MX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</a:t>
                      </a:r>
                      <a:endParaRPr lang="es-MX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484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DUELO</a:t>
                      </a:r>
                      <a:endParaRPr lang="es-MX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Museo del Nacimiento  </a:t>
                      </a:r>
                      <a:endParaRPr lang="es-MX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Público en general </a:t>
                      </a:r>
                      <a:endParaRPr lang="es-MX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MX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es-MX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Título 1"/>
          <p:cNvSpPr txBox="1">
            <a:spLocks/>
          </p:cNvSpPr>
          <p:nvPr/>
        </p:nvSpPr>
        <p:spPr>
          <a:xfrm>
            <a:off x="1201271" y="19031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4800" b="1" dirty="0">
                <a:solidFill>
                  <a:prstClr val="black"/>
                </a:solidFill>
              </a:rPr>
              <a:t>ÁREA PSICOLÓGICA</a:t>
            </a:r>
          </a:p>
          <a:p>
            <a:r>
              <a:rPr lang="es-MX" sz="4800" b="1" dirty="0">
                <a:solidFill>
                  <a:prstClr val="black"/>
                </a:solidFill>
              </a:rPr>
              <a:t>CAPACITACIONES IMPARTIDAS</a:t>
            </a:r>
          </a:p>
        </p:txBody>
      </p:sp>
      <p:pic>
        <p:nvPicPr>
          <p:cNvPr id="6" name="image4.jpg" descr="C:\Users\lenovo user\Downloads\WhatsApp Image 2022-04-29 at 3.57.07 PM.jpe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361620" y="5145096"/>
            <a:ext cx="2111187" cy="1613647"/>
          </a:xfrm>
          <a:prstGeom prst="rect">
            <a:avLst/>
          </a:prstGeom>
          <a:ln/>
        </p:spPr>
      </p:pic>
      <p:pic>
        <p:nvPicPr>
          <p:cNvPr id="7" name="Imagen 6" descr="C:\Users\lenovo user\Downloads\WhatsApp Image 2022-06-30 at 3.45.14 PM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202" y="5145097"/>
            <a:ext cx="1821869" cy="1613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C:\Users\IMM 001 278\Documents\MONY 2021\PRESENTACIONES\Duelo plática 23 junio 2022 (3)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544" y="5145097"/>
            <a:ext cx="2218055" cy="16136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29094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4365171" cy="6858000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1201271" y="19031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4800" b="1" dirty="0">
                <a:solidFill>
                  <a:prstClr val="black"/>
                </a:solidFill>
              </a:rPr>
              <a:t>ÁREA PSICOLÓGICA</a:t>
            </a:r>
          </a:p>
          <a:p>
            <a:r>
              <a:rPr lang="es-MX" sz="4800" b="1" dirty="0">
                <a:solidFill>
                  <a:prstClr val="black"/>
                </a:solidFill>
              </a:rPr>
              <a:t>CAPACITACIONES RECIBIDAS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0783225"/>
              </p:ext>
            </p:extLst>
          </p:nvPr>
        </p:nvGraphicFramePr>
        <p:xfrm>
          <a:off x="2182585" y="1706191"/>
          <a:ext cx="7591144" cy="4222496"/>
        </p:xfrm>
        <a:graphic>
          <a:graphicData uri="http://schemas.openxmlformats.org/drawingml/2006/table">
            <a:tbl>
              <a:tblPr firstRow="1" firstCol="1" bandRow="1"/>
              <a:tblGrid>
                <a:gridCol w="75911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u="non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Bienvenida PAIMEF 2022 Presentación del IQM</a:t>
                      </a:r>
                      <a:endParaRPr lang="es-MX" sz="28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u="non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ABC de género</a:t>
                      </a:r>
                      <a:endParaRPr lang="es-MX" sz="2800" u="none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u="non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Visibilizando lo invisible</a:t>
                      </a:r>
                      <a:endParaRPr lang="es-MX" sz="2800" u="none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u="non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Desigualdades para el desarrollo de las mujeres</a:t>
                      </a:r>
                      <a:endParaRPr lang="es-MX" sz="2800" u="none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u="non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Interseccionalidad</a:t>
                      </a:r>
                      <a:endParaRPr lang="es-MX" sz="2800" u="none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u="non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Normativa Jurídica para la Atención </a:t>
                      </a:r>
                      <a:endParaRPr lang="es-MX" sz="2800" u="none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u="non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Medidas Cautelares </a:t>
                      </a:r>
                      <a:endParaRPr lang="es-MX" sz="2800" u="none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u="non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Reforma de órdenes de Protección </a:t>
                      </a:r>
                      <a:endParaRPr lang="es-MX" sz="2800" u="none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u="non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Delitos de género </a:t>
                      </a:r>
                      <a:endParaRPr lang="es-MX" sz="2800" u="none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u="non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Derechos Humanos de las Mujeres</a:t>
                      </a:r>
                      <a:endParaRPr lang="es-MX" sz="2800" u="none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u="non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Técnicas de entrevista</a:t>
                      </a:r>
                      <a:endParaRPr lang="es-MX" sz="2800" u="none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u="non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Integración de Expediente Único </a:t>
                      </a:r>
                      <a:endParaRPr lang="es-MX" sz="2800" u="none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u="non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Manuales, protocolos, lineamientos y rutas críticas de atención. </a:t>
                      </a:r>
                      <a:endParaRPr lang="es-MX" sz="2800" u="none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u="non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Ruta de atención a riesgos altos.</a:t>
                      </a:r>
                      <a:endParaRPr lang="es-MX" sz="2800" u="none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u="non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Sistematización de información</a:t>
                      </a:r>
                      <a:endParaRPr lang="es-MX" sz="2800" u="none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u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Capacitación: Curso sobre el Manual de Procedimientos</a:t>
                      </a:r>
                      <a:r>
                        <a:rPr lang="es-MX" sz="1600" u="non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s-MX" sz="28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43944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4365171" cy="6858000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1201271" y="19031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4800" b="1" dirty="0">
                <a:solidFill>
                  <a:prstClr val="black"/>
                </a:solidFill>
              </a:rPr>
              <a:t>ÁREA PSICOLÓGICA</a:t>
            </a:r>
          </a:p>
          <a:p>
            <a:r>
              <a:rPr lang="es-MX" sz="4800" b="1" dirty="0">
                <a:solidFill>
                  <a:prstClr val="black"/>
                </a:solidFill>
              </a:rPr>
              <a:t>CAPACITACIONES RECIBIDAS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0653846"/>
              </p:ext>
            </p:extLst>
          </p:nvPr>
        </p:nvGraphicFramePr>
        <p:xfrm>
          <a:off x="2315455" y="2069502"/>
          <a:ext cx="8330733" cy="2140712"/>
        </p:xfrm>
        <a:graphic>
          <a:graphicData uri="http://schemas.openxmlformats.org/drawingml/2006/table">
            <a:tbl>
              <a:tblPr firstRow="1" firstCol="1" bandRow="1"/>
              <a:tblGrid>
                <a:gridCol w="83307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s-MX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Sensibilización a trabajadores que tienen trato directo con la ciudadanía”</a:t>
                      </a:r>
                      <a:endParaRPr lang="es-MX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Centro Cívico</a:t>
                      </a:r>
                      <a:r>
                        <a:rPr lang="es-MX" sz="16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s-MX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s-MX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Sensibilización a trabajadores que tienen trato directo con la ciudadanía”</a:t>
                      </a:r>
                      <a:endParaRPr lang="es-MX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Centro Cívico</a:t>
                      </a:r>
                      <a:r>
                        <a:rPr lang="es-MX" sz="16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s-MX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Derecho </a:t>
                      </a:r>
                      <a:r>
                        <a:rPr lang="es-MX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 Acceso a la información pública.</a:t>
                      </a:r>
                      <a:r>
                        <a:rPr lang="es-MX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s-MX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CONFERENCIA MAGISTRAL:</a:t>
                      </a:r>
                      <a:r>
                        <a:rPr lang="es-E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“El Futuro Liderazgo de las Mujeres”</a:t>
                      </a:r>
                      <a:r>
                        <a:rPr lang="es-E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s-MX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PONENTE: </a:t>
                      </a:r>
                      <a:r>
                        <a:rPr lang="es-E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Bertha Xóchitl Gálvez Ruiz Senadora de la republica</a:t>
                      </a:r>
                      <a:r>
                        <a:rPr lang="es-E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s-MX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Plática de Indicadores de Medición </a:t>
                      </a:r>
                      <a:endParaRPr lang="es-MX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34208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4365171" cy="6858000"/>
          </a:xfrm>
          <a:prstGeom prst="rect">
            <a:avLst/>
          </a:prstGeom>
        </p:spPr>
      </p:pic>
      <p:sp>
        <p:nvSpPr>
          <p:cNvPr id="3" name="1 Título"/>
          <p:cNvSpPr txBox="1">
            <a:spLocks/>
          </p:cNvSpPr>
          <p:nvPr/>
        </p:nvSpPr>
        <p:spPr>
          <a:xfrm>
            <a:off x="1497106" y="453383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4800" b="1" dirty="0">
                <a:solidFill>
                  <a:prstClr val="black"/>
                </a:solidFill>
              </a:rPr>
              <a:t>ÁREA JURÍDICA</a:t>
            </a:r>
          </a:p>
        </p:txBody>
      </p:sp>
      <p:graphicFrame>
        <p:nvGraphicFramePr>
          <p:cNvPr id="5" name="Marcador de contenid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3226850"/>
              </p:ext>
            </p:extLst>
          </p:nvPr>
        </p:nvGraphicFramePr>
        <p:xfrm>
          <a:off x="838200" y="1997075"/>
          <a:ext cx="10515600" cy="4179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CuadroTexto 1"/>
          <p:cNvSpPr txBox="1"/>
          <p:nvPr/>
        </p:nvSpPr>
        <p:spPr>
          <a:xfrm>
            <a:off x="3213847" y="1317812"/>
            <a:ext cx="5432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prstClr val="black"/>
                </a:solidFill>
              </a:rPr>
              <a:t>203 </a:t>
            </a:r>
            <a:r>
              <a:rPr lang="es-MX" dirty="0" smtClean="0">
                <a:solidFill>
                  <a:prstClr val="black"/>
                </a:solidFill>
              </a:rPr>
              <a:t>ATENCIONES</a:t>
            </a:r>
            <a:endParaRPr lang="es-MX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4478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4365171" cy="6858000"/>
          </a:xfrm>
          <a:prstGeom prst="rect">
            <a:avLst/>
          </a:prstGeom>
        </p:spPr>
      </p:pic>
      <p:sp>
        <p:nvSpPr>
          <p:cNvPr id="5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sz="3600" b="1" dirty="0"/>
              <a:t>ESTADÍSTICA DE INCIDENCIA</a:t>
            </a:r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7395055"/>
              </p:ext>
            </p:extLst>
          </p:nvPr>
        </p:nvGraphicFramePr>
        <p:xfrm>
          <a:off x="838200" y="1385047"/>
          <a:ext cx="10515600" cy="4791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495888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4365171" cy="6858000"/>
          </a:xfrm>
          <a:prstGeom prst="rect">
            <a:avLst/>
          </a:prstGeom>
        </p:spPr>
      </p:pic>
      <p:graphicFrame>
        <p:nvGraphicFramePr>
          <p:cNvPr id="7" name="Tabla 6"/>
          <p:cNvGraphicFramePr>
            <a:graphicFrameLocks noGrp="1"/>
          </p:cNvGraphicFramePr>
          <p:nvPr/>
        </p:nvGraphicFramePr>
        <p:xfrm>
          <a:off x="1264026" y="1385048"/>
          <a:ext cx="9533962" cy="2568387"/>
        </p:xfrm>
        <a:graphic>
          <a:graphicData uri="http://schemas.openxmlformats.org/drawingml/2006/table">
            <a:tbl>
              <a:tblPr firstRow="1" firstCol="1" bandRow="1"/>
              <a:tblGrid>
                <a:gridCol w="37650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3946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5821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5821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1302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45030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ACTIVIDADES REALIZADAS EN FERIA SAN JUAN 2022</a:t>
                      </a:r>
                      <a:endParaRPr lang="es-MX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503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ACTIVIDAD IMPARTIDA</a:t>
                      </a:r>
                      <a:endParaRPr lang="es-MX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SEDE</a:t>
                      </a:r>
                      <a:endParaRPr lang="es-MX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ASISTENTES</a:t>
                      </a:r>
                      <a:endParaRPr lang="es-MX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503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MUJERES</a:t>
                      </a:r>
                      <a:endParaRPr lang="es-MX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HOMBRES</a:t>
                      </a:r>
                      <a:endParaRPr lang="es-MX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MX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1331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CONFERENCIA "TIPOS Y MODALIDADES DE VIOLENCIA"</a:t>
                      </a:r>
                      <a:endParaRPr lang="es-MX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FORO SAN JUAN, PORTAL DEL DIEZMO</a:t>
                      </a:r>
                      <a:endParaRPr lang="es-MX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s-MX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MX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s-MX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1331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CONFERENCIA"TIPOS Y MODALIDADES DE VIOLENCIA"</a:t>
                      </a:r>
                      <a:endParaRPr lang="es-MX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FORO SAN JUAN, PORTAL DEL DIEZMO</a:t>
                      </a:r>
                      <a:endParaRPr lang="es-MX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MX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s-MX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06659"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 DE ATENCIONES </a:t>
                      </a:r>
                      <a:endParaRPr lang="es-MX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s-MX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s-MX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1 Título"/>
          <p:cNvSpPr txBox="1">
            <a:spLocks/>
          </p:cNvSpPr>
          <p:nvPr/>
        </p:nvSpPr>
        <p:spPr>
          <a:xfrm>
            <a:off x="2048435" y="34580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4800" b="1" dirty="0">
                <a:solidFill>
                  <a:prstClr val="black"/>
                </a:solidFill>
              </a:rPr>
              <a:t>ÁREA JURÍDICA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0285" y="4237884"/>
            <a:ext cx="2699657" cy="226321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5784" y="4293185"/>
            <a:ext cx="2633803" cy="220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5536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4365171" cy="6858000"/>
          </a:xfrm>
          <a:prstGeom prst="rect">
            <a:avLst/>
          </a:prstGeom>
        </p:spPr>
      </p:pic>
      <p:sp>
        <p:nvSpPr>
          <p:cNvPr id="3" name="1 Título"/>
          <p:cNvSpPr txBox="1">
            <a:spLocks/>
          </p:cNvSpPr>
          <p:nvPr/>
        </p:nvSpPr>
        <p:spPr>
          <a:xfrm>
            <a:off x="2653553" y="466831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4800" b="1" dirty="0">
                <a:solidFill>
                  <a:prstClr val="black"/>
                </a:solidFill>
              </a:rPr>
              <a:t>ÁREA JURÍDICA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3489194"/>
              </p:ext>
            </p:extLst>
          </p:nvPr>
        </p:nvGraphicFramePr>
        <p:xfrm>
          <a:off x="1963270" y="2018767"/>
          <a:ext cx="9412941" cy="2493516"/>
        </p:xfrm>
        <a:graphic>
          <a:graphicData uri="http://schemas.openxmlformats.org/drawingml/2006/table">
            <a:tbl>
              <a:tblPr firstRow="1" firstCol="1" bandRow="1"/>
              <a:tblGrid>
                <a:gridCol w="941294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6233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OTRAS</a:t>
                      </a:r>
                      <a:r>
                        <a:rPr lang="es-ES" sz="1800" b="1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ACTIVIDADES</a:t>
                      </a:r>
                      <a:endParaRPr lang="es-MX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233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Actualización del portal de transparencia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233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Redacción</a:t>
                      </a:r>
                      <a:r>
                        <a:rPr lang="es-MX" sz="20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de </a:t>
                      </a:r>
                      <a:r>
                        <a:rPr lang="es-MX" sz="20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s-MX" sz="20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Convenios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233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Apoyo como Staff en Medio Maratón de Feria San</a:t>
                      </a:r>
                      <a:r>
                        <a:rPr lang="es-MX" sz="20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Juan 2022.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52016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4365171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4997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MX" sz="6000" b="1" dirty="0" smtClean="0"/>
              <a:t>SALUD</a:t>
            </a:r>
            <a:endParaRPr lang="es-MX" sz="6000" b="1" dirty="0"/>
          </a:p>
        </p:txBody>
      </p:sp>
      <p:graphicFrame>
        <p:nvGraphicFramePr>
          <p:cNvPr id="7" name="Marcador de contenido 6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3429001" y="1048871"/>
            <a:ext cx="53788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prstClr val="black"/>
                </a:solidFill>
              </a:rPr>
              <a:t>1,027 ATENCIONES</a:t>
            </a:r>
          </a:p>
          <a:p>
            <a:pPr algn="ctr"/>
            <a:r>
              <a:rPr lang="es-MX" dirty="0">
                <a:solidFill>
                  <a:prstClr val="black"/>
                </a:solidFill>
              </a:rPr>
              <a:t>901 MUJERES</a:t>
            </a:r>
          </a:p>
          <a:p>
            <a:pPr algn="ctr"/>
            <a:r>
              <a:rPr lang="es-MX" dirty="0">
                <a:solidFill>
                  <a:prstClr val="black"/>
                </a:solidFill>
              </a:rPr>
              <a:t>126 HOMBRES</a:t>
            </a:r>
          </a:p>
        </p:txBody>
      </p:sp>
    </p:spTree>
    <p:extLst>
      <p:ext uri="{BB962C8B-B14F-4D97-AF65-F5344CB8AC3E}">
        <p14:creationId xmlns:p14="http://schemas.microsoft.com/office/powerpoint/2010/main" val="4159684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4365171" cy="6858000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838200" y="1499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>
                <a:solidFill>
                  <a:prstClr val="black"/>
                </a:solidFill>
              </a:rPr>
              <a:t>SALUD</a:t>
            </a:r>
            <a:endParaRPr lang="es-MX" b="1" dirty="0">
              <a:solidFill>
                <a:prstClr val="black"/>
              </a:solidFill>
            </a:endParaRP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340116"/>
              </p:ext>
            </p:extLst>
          </p:nvPr>
        </p:nvGraphicFramePr>
        <p:xfrm>
          <a:off x="1452282" y="1475536"/>
          <a:ext cx="9699812" cy="519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998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3 Viajes redondos a la Clínica UNEME-DEDICAM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78 Estudios de Mastografía.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4 Estudios complementarios a la Clínica UNEME-DEDICAM.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3 Citas para Mastografía semestral de seguimiento.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/>
                        <a:t>5 Citas para Ultrasonido semestral de seguimiento.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50 atenciones</a:t>
                      </a:r>
                      <a:r>
                        <a:rPr lang="es-MX" baseline="0" dirty="0"/>
                        <a:t> en </a:t>
                      </a:r>
                      <a:r>
                        <a:rPr lang="es-MX" dirty="0"/>
                        <a:t> Campaña de Salud Renal para menores de edad y adolescentes.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225 Canalizaciones a </a:t>
                      </a:r>
                      <a:r>
                        <a:rPr lang="es-MX" dirty="0" err="1"/>
                        <a:t>Nefrovida</a:t>
                      </a:r>
                      <a:r>
                        <a:rPr lang="es-MX" dirty="0"/>
                        <a:t> A. C.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20 Apoyos de </a:t>
                      </a:r>
                      <a:r>
                        <a:rPr lang="es-MX" dirty="0" smtClean="0"/>
                        <a:t>Transporte </a:t>
                      </a:r>
                      <a:r>
                        <a:rPr lang="es-MX" dirty="0"/>
                        <a:t>Flecha Roja.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31 Estudios de Papanicolaou en</a:t>
                      </a:r>
                      <a:r>
                        <a:rPr lang="es-MX" baseline="0" dirty="0"/>
                        <a:t> </a:t>
                      </a:r>
                      <a:r>
                        <a:rPr lang="es-MX" dirty="0"/>
                        <a:t>Centro de Salud Urbano.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3 Estudios de Papanicolaou en</a:t>
                      </a:r>
                      <a:r>
                        <a:rPr lang="es-MX" baseline="0" dirty="0"/>
                        <a:t> Centro de Salud Oriente.</a:t>
                      </a:r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9 Estudios de Detección del VPH en</a:t>
                      </a:r>
                      <a:r>
                        <a:rPr lang="es-MX" baseline="0" dirty="0"/>
                        <a:t> </a:t>
                      </a:r>
                      <a:r>
                        <a:rPr lang="es-MX" dirty="0"/>
                        <a:t>Centro de Salud Urbano.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19 Estudios de Detección del VPH en</a:t>
                      </a:r>
                      <a:r>
                        <a:rPr lang="es-MX" baseline="0" dirty="0"/>
                        <a:t> </a:t>
                      </a:r>
                      <a:r>
                        <a:rPr lang="es-MX" dirty="0"/>
                        <a:t>Centro </a:t>
                      </a:r>
                      <a:r>
                        <a:rPr lang="es-MX" baseline="0" dirty="0"/>
                        <a:t>de Salud Oriente.</a:t>
                      </a:r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182 Solicitudes de estudio gratuito de Mastografía en Hospital General.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75 Entrega de pases para estudio gratuito de Mastografía 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8941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19462DC0-C842-6548-4882-913F9192E9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4365171" cy="6858000"/>
          </a:xfrm>
          <a:prstGeom prst="rect">
            <a:avLst/>
          </a:prstGeo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631504" y="646414"/>
            <a:ext cx="9036496" cy="1054394"/>
          </a:xfrm>
        </p:spPr>
        <p:txBody>
          <a:bodyPr>
            <a:normAutofit/>
          </a:bodyPr>
          <a:lstStyle/>
          <a:p>
            <a:pPr algn="ctr"/>
            <a:r>
              <a:rPr lang="es-MX" sz="3200" b="1" dirty="0"/>
              <a:t>AVANCE  HISTÓRICO</a:t>
            </a:r>
            <a:endParaRPr lang="es-MX" sz="3200" dirty="0"/>
          </a:p>
        </p:txBody>
      </p:sp>
      <p:graphicFrame>
        <p:nvGraphicFramePr>
          <p:cNvPr id="8" name="Marcador de contenido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7030062"/>
              </p:ext>
            </p:extLst>
          </p:nvPr>
        </p:nvGraphicFramePr>
        <p:xfrm>
          <a:off x="945776" y="1572025"/>
          <a:ext cx="7673788" cy="4915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8619564" y="2413337"/>
            <a:ext cx="3079377" cy="221599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prstClr val="black"/>
                </a:solidFill>
              </a:rPr>
              <a:t>REGISTRO ACUMULATIVO</a:t>
            </a:r>
          </a:p>
          <a:p>
            <a:pPr algn="ctr"/>
            <a:r>
              <a:rPr lang="es-MX" sz="2400" b="1" dirty="0" smtClean="0">
                <a:solidFill>
                  <a:prstClr val="black"/>
                </a:solidFill>
              </a:rPr>
              <a:t>DE</a:t>
            </a:r>
          </a:p>
          <a:p>
            <a:pPr algn="ctr"/>
            <a:r>
              <a:rPr lang="es-MX" sz="2400" b="1" dirty="0" smtClean="0">
                <a:solidFill>
                  <a:prstClr val="black"/>
                </a:solidFill>
              </a:rPr>
              <a:t>9,763</a:t>
            </a:r>
          </a:p>
          <a:p>
            <a:pPr algn="ctr"/>
            <a:r>
              <a:rPr lang="es-MX" sz="2400" b="1" dirty="0" smtClean="0">
                <a:solidFill>
                  <a:prstClr val="black"/>
                </a:solidFill>
              </a:rPr>
              <a:t>ATENCIONES</a:t>
            </a:r>
            <a:endParaRPr lang="es-MX" sz="2400" b="1" dirty="0">
              <a:solidFill>
                <a:prstClr val="black"/>
              </a:solidFill>
            </a:endParaRPr>
          </a:p>
          <a:p>
            <a:endParaRPr lang="es-MX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4074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4365171" cy="6858000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838200" y="1499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>
                <a:solidFill>
                  <a:prstClr val="black"/>
                </a:solidFill>
              </a:rPr>
              <a:t>SALUD</a:t>
            </a:r>
            <a:endParaRPr lang="es-MX" b="1" dirty="0">
              <a:solidFill>
                <a:prstClr val="black"/>
              </a:solidFill>
            </a:endParaRP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</p:nvPr>
        </p:nvGraphicFramePr>
        <p:xfrm>
          <a:off x="1264023" y="1260384"/>
          <a:ext cx="9699812" cy="546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998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/>
                        <a:t>76 Solicitudes de estudio gratuito de Termografía UAQ.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60 Entrega de pases para estudio gratuito de Termografía.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/>
                        <a:t>Acompañamiento</a:t>
                      </a:r>
                      <a:r>
                        <a:rPr lang="es-MX" baseline="0" dirty="0"/>
                        <a:t> </a:t>
                      </a:r>
                      <a:r>
                        <a:rPr lang="es-MX" dirty="0"/>
                        <a:t>para</a:t>
                      </a:r>
                      <a:r>
                        <a:rPr lang="es-MX" baseline="0" dirty="0"/>
                        <a:t> </a:t>
                      </a:r>
                      <a:r>
                        <a:rPr lang="es-MX" dirty="0"/>
                        <a:t>60 Estudios de Termografía UAQ.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Entrega de 42 resultados de Mastografía.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/>
                        <a:t>12 Atenciones</a:t>
                      </a:r>
                      <a:r>
                        <a:rPr lang="es-MX" baseline="0" dirty="0"/>
                        <a:t> en informes.</a:t>
                      </a:r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10 Cotizaciones de estudios.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2 Pases otorgados para estudios de laboratorio e  </a:t>
                      </a:r>
                      <a:r>
                        <a:rPr lang="es-MX" dirty="0" err="1"/>
                        <a:t>imagenología</a:t>
                      </a:r>
                      <a:r>
                        <a:rPr lang="es-MX" dirty="0"/>
                        <a:t> en Convenio de Colaboración con Laboratorio Chopo.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1 Ultrasonido de glándula mamaria.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1 Mastografía.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1 Química integral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1Biometría Hemática.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1 Examen general de orina.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1 Placa de </a:t>
                      </a:r>
                      <a:r>
                        <a:rPr lang="es-MX" dirty="0" err="1"/>
                        <a:t>torax</a:t>
                      </a:r>
                      <a:r>
                        <a:rPr lang="es-MX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1 </a:t>
                      </a:r>
                      <a:r>
                        <a:rPr lang="es-MX" dirty="0" err="1"/>
                        <a:t>Check</a:t>
                      </a:r>
                      <a:r>
                        <a:rPr lang="es-MX" dirty="0"/>
                        <a:t> up.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78401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-13447"/>
            <a:ext cx="4365171" cy="6858000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838200" y="-1593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>
                <a:solidFill>
                  <a:prstClr val="black"/>
                </a:solidFill>
              </a:rPr>
              <a:t>SALUD</a:t>
            </a:r>
            <a:endParaRPr lang="es-MX" b="1" dirty="0">
              <a:solidFill>
                <a:prstClr val="black"/>
              </a:solidFill>
            </a:endParaRP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</p:nvPr>
        </p:nvGraphicFramePr>
        <p:xfrm>
          <a:off x="995082" y="1085573"/>
          <a:ext cx="10157012" cy="573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570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2 Pases Otorgados para estudios</a:t>
                      </a:r>
                      <a:r>
                        <a:rPr lang="es-MX" baseline="0" dirty="0"/>
                        <a:t> de Resonancia Magnética y Tomografía en Convenio con Laboratorios </a:t>
                      </a:r>
                      <a:r>
                        <a:rPr lang="es-MX" baseline="0" dirty="0" err="1"/>
                        <a:t>Daxi</a:t>
                      </a:r>
                      <a:r>
                        <a:rPr lang="es-MX" baseline="0" dirty="0"/>
                        <a:t>.</a:t>
                      </a:r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2 Resonancias Magnéticas simples de columna lumbar.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3 Pases otorgados</a:t>
                      </a:r>
                      <a:r>
                        <a:rPr lang="es-MX" baseline="0" dirty="0"/>
                        <a:t> para estudios de Laboratorio e </a:t>
                      </a:r>
                      <a:r>
                        <a:rPr lang="es-MX" baseline="0" dirty="0" err="1"/>
                        <a:t>Imagenología</a:t>
                      </a:r>
                      <a:r>
                        <a:rPr lang="es-MX" baseline="0" dirty="0"/>
                        <a:t> y Consultas Médicas de Especialidad en Convenio de Colaboración con la Clínica </a:t>
                      </a:r>
                      <a:r>
                        <a:rPr lang="es-MX" baseline="0" dirty="0" err="1"/>
                        <a:t>Medik</a:t>
                      </a:r>
                      <a:r>
                        <a:rPr lang="es-MX" baseline="0" dirty="0"/>
                        <a:t> Laser.</a:t>
                      </a:r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2 Consultas Ginecológicas.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/>
                        <a:t>1 Ultrasonido pélvico.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10 Pases otorgados para Estudios de Laboratorio por Convenio</a:t>
                      </a:r>
                      <a:r>
                        <a:rPr lang="es-MX" baseline="0" dirty="0"/>
                        <a:t> de Colaboración con Análisis Clínicos Ángel.</a:t>
                      </a:r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5 Químicas Sanguíneas,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1 Perfil de lípidos en suero.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1 Hemoglobina </a:t>
                      </a:r>
                      <a:r>
                        <a:rPr lang="es-MX" dirty="0" err="1"/>
                        <a:t>Glucosilana</a:t>
                      </a:r>
                      <a:r>
                        <a:rPr lang="es-MX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3 Biometrías hemáticas.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2 Exámenes generales de orina.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1 Perfil de </a:t>
                      </a:r>
                      <a:r>
                        <a:rPr lang="es-MX" dirty="0" err="1"/>
                        <a:t>inmunoglobinas</a:t>
                      </a:r>
                      <a:r>
                        <a:rPr lang="es-MX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1 Hormona estimulante de tiroides en suero.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1 Perfil Tiroideo.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3300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4365171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618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MX" sz="6000" b="1" dirty="0"/>
              <a:t>SALUD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</p:nvPr>
        </p:nvGraphicFramePr>
        <p:xfrm>
          <a:off x="1573306" y="1825625"/>
          <a:ext cx="9780494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8049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1 </a:t>
                      </a:r>
                      <a:r>
                        <a:rPr lang="es-MX" dirty="0" err="1"/>
                        <a:t>Urucultivo</a:t>
                      </a:r>
                      <a:r>
                        <a:rPr lang="es-MX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1 BH Q5.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1 Prolactina.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1 </a:t>
                      </a:r>
                      <a:r>
                        <a:rPr lang="es-MX" dirty="0" err="1"/>
                        <a:t>Check</a:t>
                      </a:r>
                      <a:r>
                        <a:rPr lang="es-MX" dirty="0"/>
                        <a:t> up.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3 </a:t>
                      </a:r>
                      <a:r>
                        <a:rPr lang="es-MX" dirty="0" err="1"/>
                        <a:t>Glucosiladas</a:t>
                      </a:r>
                      <a:r>
                        <a:rPr lang="es-MX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1 Insulina Basal.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2 Creatininas.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1 Ácido Úrico.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1 Grupo Sanguíneo.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2 Factores RH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3 Ureas.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/>
                        <a:t>2  VDRL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24372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93"/>
            <a:ext cx="4365114" cy="685859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 smtClean="0"/>
              <a:t>VIAJES A UNEME DEDICAM</a:t>
            </a:r>
            <a:endParaRPr lang="es-MX" b="1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15394" y="3701785"/>
            <a:ext cx="2676376" cy="224352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968830" y="1967974"/>
            <a:ext cx="3450015" cy="1477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MX" dirty="0"/>
              <a:t>Usuarias</a:t>
            </a:r>
            <a:r>
              <a:rPr lang="es-MX" dirty="0" smtClean="0">
                <a:solidFill>
                  <a:srgbClr val="050505"/>
                </a:solidFill>
                <a:latin typeface="Segoe UI Historic" panose="020B0502040204020203" pitchFamily="34" charset="0"/>
              </a:rPr>
              <a:t> de </a:t>
            </a:r>
            <a:r>
              <a:rPr lang="es-MX" dirty="0">
                <a:solidFill>
                  <a:srgbClr val="050505"/>
                </a:solidFill>
                <a:latin typeface="Segoe UI Historic" panose="020B0502040204020203" pitchFamily="34" charset="0"/>
              </a:rPr>
              <a:t>la C</a:t>
            </a:r>
            <a:r>
              <a:rPr lang="es-MX" dirty="0" smtClean="0">
                <a:solidFill>
                  <a:srgbClr val="050505"/>
                </a:solidFill>
                <a:latin typeface="Segoe UI Historic" panose="020B0502040204020203" pitchFamily="34" charset="0"/>
              </a:rPr>
              <a:t>omunidad </a:t>
            </a:r>
            <a:r>
              <a:rPr lang="es-MX" dirty="0">
                <a:solidFill>
                  <a:srgbClr val="050505"/>
                </a:solidFill>
                <a:latin typeface="Segoe UI Historic" panose="020B0502040204020203" pitchFamily="34" charset="0"/>
              </a:rPr>
              <a:t>de San Sebastián de las Barrancas </a:t>
            </a:r>
            <a:r>
              <a:rPr lang="es-MX" dirty="0" smtClean="0">
                <a:solidFill>
                  <a:srgbClr val="050505"/>
                </a:solidFill>
                <a:latin typeface="Segoe UI Historic" panose="020B0502040204020203" pitchFamily="34" charset="0"/>
              </a:rPr>
              <a:t>, viaje coordinado con el Instituto Tecnológico </a:t>
            </a:r>
            <a:r>
              <a:rPr lang="es-MX" dirty="0">
                <a:solidFill>
                  <a:srgbClr val="050505"/>
                </a:solidFill>
                <a:latin typeface="Segoe UI Historic" panose="020B0502040204020203" pitchFamily="34" charset="0"/>
              </a:rPr>
              <a:t>de San Juan del </a:t>
            </a:r>
            <a:r>
              <a:rPr lang="es-MX" dirty="0" smtClean="0">
                <a:solidFill>
                  <a:srgbClr val="050505"/>
                </a:solidFill>
                <a:latin typeface="Segoe UI Historic" panose="020B0502040204020203" pitchFamily="34" charset="0"/>
              </a:rPr>
              <a:t>Río.</a:t>
            </a:r>
            <a:endParaRPr lang="es-MX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5671" y="1967974"/>
            <a:ext cx="2794674" cy="2342769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4910030" y="5021977"/>
            <a:ext cx="2830315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MX" dirty="0" smtClean="0"/>
              <a:t>Usuarias de </a:t>
            </a:r>
            <a:r>
              <a:rPr lang="es-MX" dirty="0"/>
              <a:t>la comunidad El </a:t>
            </a:r>
            <a:r>
              <a:rPr lang="es-MX" dirty="0" smtClean="0"/>
              <a:t>Rosario</a:t>
            </a:r>
            <a:r>
              <a:rPr lang="es-MX" dirty="0"/>
              <a:t>.</a:t>
            </a:r>
          </a:p>
        </p:txBody>
      </p:sp>
      <p:sp>
        <p:nvSpPr>
          <p:cNvPr id="9" name="Rectángulo 8"/>
          <p:cNvSpPr/>
          <p:nvPr/>
        </p:nvSpPr>
        <p:spPr>
          <a:xfrm>
            <a:off x="8164287" y="1967974"/>
            <a:ext cx="3450015" cy="1477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MX" dirty="0"/>
              <a:t>Usuarias</a:t>
            </a:r>
            <a:r>
              <a:rPr lang="es-MX" dirty="0" smtClean="0">
                <a:solidFill>
                  <a:srgbClr val="050505"/>
                </a:solidFill>
                <a:latin typeface="Segoe UI Historic" panose="020B0502040204020203" pitchFamily="34" charset="0"/>
              </a:rPr>
              <a:t> de las Comunidades </a:t>
            </a:r>
            <a:r>
              <a:rPr lang="es-MX" dirty="0">
                <a:solidFill>
                  <a:srgbClr val="050505"/>
                </a:solidFill>
                <a:latin typeface="Segoe UI Historic" panose="020B0502040204020203" pitchFamily="34" charset="0"/>
              </a:rPr>
              <a:t>de </a:t>
            </a:r>
            <a:r>
              <a:rPr lang="es-MX" dirty="0" smtClean="0">
                <a:solidFill>
                  <a:srgbClr val="050505"/>
                </a:solidFill>
                <a:latin typeface="Segoe UI Historic" panose="020B0502040204020203" pitchFamily="34" charset="0"/>
              </a:rPr>
              <a:t>Puerta de Alegría, San Miguel Galindo y Arcila, en coordinación con la Universidad Tecnológica de </a:t>
            </a:r>
            <a:r>
              <a:rPr lang="es-MX" dirty="0">
                <a:solidFill>
                  <a:srgbClr val="050505"/>
                </a:solidFill>
                <a:latin typeface="Segoe UI Historic" panose="020B0502040204020203" pitchFamily="34" charset="0"/>
              </a:rPr>
              <a:t>San Juan del </a:t>
            </a:r>
            <a:r>
              <a:rPr lang="es-MX" dirty="0" smtClean="0">
                <a:solidFill>
                  <a:srgbClr val="050505"/>
                </a:solidFill>
                <a:latin typeface="Segoe UI Historic" panose="020B0502040204020203" pitchFamily="34" charset="0"/>
              </a:rPr>
              <a:t>Río.</a:t>
            </a:r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2887" y="3701785"/>
            <a:ext cx="2960913" cy="219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653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-21770" y="0"/>
            <a:ext cx="4365171" cy="6858000"/>
          </a:xfrm>
          <a:prstGeom prst="rect">
            <a:avLst/>
          </a:prstGeom>
        </p:spPr>
      </p:pic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48982" y="1227734"/>
            <a:ext cx="2653749" cy="2224632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208314" y="3742730"/>
            <a:ext cx="3135087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MX" dirty="0">
                <a:solidFill>
                  <a:srgbClr val="050505"/>
                </a:solidFill>
                <a:latin typeface="Segoe UI Historic" panose="020B0502040204020203" pitchFamily="34" charset="0"/>
              </a:rPr>
              <a:t>Campaña gratuita de </a:t>
            </a:r>
            <a:r>
              <a:rPr lang="es-MX" dirty="0" smtClean="0">
                <a:solidFill>
                  <a:srgbClr val="050505"/>
                </a:solidFill>
                <a:latin typeface="Segoe UI Historic" panose="020B0502040204020203" pitchFamily="34" charset="0"/>
              </a:rPr>
              <a:t>concientización </a:t>
            </a:r>
            <a:r>
              <a:rPr lang="es-MX" dirty="0">
                <a:solidFill>
                  <a:srgbClr val="050505"/>
                </a:solidFill>
                <a:latin typeface="Segoe UI Historic" panose="020B0502040204020203" pitchFamily="34" charset="0"/>
              </a:rPr>
              <a:t>sobre la prevención de las enfermedades renales, para padres de estudiantes de la Escuela Secundaria General Antonio </a:t>
            </a:r>
            <a:r>
              <a:rPr lang="es-MX" dirty="0" smtClean="0">
                <a:solidFill>
                  <a:srgbClr val="050505"/>
                </a:solidFill>
                <a:latin typeface="Segoe UI Historic" panose="020B0502040204020203" pitchFamily="34" charset="0"/>
              </a:rPr>
              <a:t>Caso, en vinculación </a:t>
            </a:r>
            <a:r>
              <a:rPr lang="es-MX" dirty="0">
                <a:solidFill>
                  <a:srgbClr val="050505"/>
                </a:solidFill>
                <a:latin typeface="Segoe UI Historic" panose="020B0502040204020203" pitchFamily="34" charset="0"/>
              </a:rPr>
              <a:t>con NEFROVIDA A.C. </a:t>
            </a:r>
            <a:endParaRPr lang="es-MX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1854" y="3912221"/>
            <a:ext cx="2551292" cy="2138833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4713514" y="1355727"/>
            <a:ext cx="3581399" cy="20313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MX" dirty="0"/>
              <a:t>Jornada de Termografías para detectar el cáncer de </a:t>
            </a:r>
            <a:r>
              <a:rPr lang="es-MX" dirty="0" smtClean="0"/>
              <a:t>mama, derivado </a:t>
            </a:r>
            <a:r>
              <a:rPr lang="es-MX" dirty="0"/>
              <a:t>de la vinculación de la Unidad  ENSAIN (Enfermería y Salud Integral) Campus San Juan del Río con el Instituto de la Mujer  en San Juan del Río.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1600" y="1355727"/>
            <a:ext cx="2938110" cy="2463011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8991599" y="4335169"/>
            <a:ext cx="2938111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MX" dirty="0"/>
              <a:t>Jornada de Salud Renal en Coordinación con </a:t>
            </a:r>
            <a:r>
              <a:rPr lang="es-MX" dirty="0" err="1"/>
              <a:t>NefroVida</a:t>
            </a:r>
            <a:r>
              <a:rPr lang="es-MX" dirty="0"/>
              <a:t> A.C.</a:t>
            </a:r>
          </a:p>
        </p:txBody>
      </p:sp>
    </p:spTree>
    <p:extLst>
      <p:ext uri="{BB962C8B-B14F-4D97-AF65-F5344CB8AC3E}">
        <p14:creationId xmlns:p14="http://schemas.microsoft.com/office/powerpoint/2010/main" val="9418268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4365171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370" y="1260003"/>
            <a:ext cx="3042557" cy="2550677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636813" y="4139979"/>
            <a:ext cx="3793670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s-MX" dirty="0"/>
              <a:t>Se realizó la Campaña de </a:t>
            </a:r>
            <a:r>
              <a:rPr lang="es-MX" dirty="0" err="1"/>
              <a:t>Papanicolau</a:t>
            </a:r>
            <a:r>
              <a:rPr lang="es-MX" dirty="0"/>
              <a:t> y Detección del VPH  en coordinación con el Centro de Salud Urbano.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6365" y="3770545"/>
            <a:ext cx="3136406" cy="251528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4539343" y="1443335"/>
            <a:ext cx="3701144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MX" dirty="0"/>
              <a:t>Campaña de Mastografías GRATUITAS, que se llevaron a cabo en coordinación con el Hospital General San Juan del Río, gracias al Subdirector Dr. Rubén Silva Vera por recibirnos.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4903" y="1010130"/>
            <a:ext cx="3126259" cy="2620736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8724903" y="4496191"/>
            <a:ext cx="3126259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MX" dirty="0"/>
              <a:t>Jornada de mastografías en la comunidad  El Coto.</a:t>
            </a:r>
          </a:p>
        </p:txBody>
      </p:sp>
    </p:spTree>
    <p:extLst>
      <p:ext uri="{BB962C8B-B14F-4D97-AF65-F5344CB8AC3E}">
        <p14:creationId xmlns:p14="http://schemas.microsoft.com/office/powerpoint/2010/main" val="1591679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4365171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28698" y="28444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MX" sz="4000" b="1" dirty="0" smtClean="0"/>
              <a:t>CAPACITACIÓN Y DESARROLLO HUMANO</a:t>
            </a:r>
            <a:endParaRPr lang="es-MX" sz="4000" b="1" dirty="0"/>
          </a:p>
        </p:txBody>
      </p:sp>
      <p:graphicFrame>
        <p:nvGraphicFramePr>
          <p:cNvPr id="7" name="Marcador de contenid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552551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3429001" y="1048871"/>
            <a:ext cx="53788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solidFill>
                  <a:prstClr val="black"/>
                </a:solidFill>
              </a:rPr>
              <a:t>1,444 </a:t>
            </a:r>
            <a:r>
              <a:rPr lang="es-MX" dirty="0">
                <a:solidFill>
                  <a:prstClr val="black"/>
                </a:solidFill>
              </a:rPr>
              <a:t>ATENCIONES</a:t>
            </a:r>
          </a:p>
          <a:p>
            <a:pPr algn="ctr"/>
            <a:r>
              <a:rPr lang="es-MX" dirty="0" smtClean="0">
                <a:solidFill>
                  <a:prstClr val="black"/>
                </a:solidFill>
              </a:rPr>
              <a:t>939 </a:t>
            </a:r>
            <a:r>
              <a:rPr lang="es-MX" dirty="0">
                <a:solidFill>
                  <a:prstClr val="black"/>
                </a:solidFill>
              </a:rPr>
              <a:t>MUJERES</a:t>
            </a:r>
          </a:p>
          <a:p>
            <a:pPr algn="ctr"/>
            <a:r>
              <a:rPr lang="es-MX" dirty="0" smtClean="0">
                <a:solidFill>
                  <a:prstClr val="black"/>
                </a:solidFill>
              </a:rPr>
              <a:t>505 </a:t>
            </a:r>
            <a:r>
              <a:rPr lang="es-MX" dirty="0">
                <a:solidFill>
                  <a:prstClr val="black"/>
                </a:solidFill>
              </a:rPr>
              <a:t>HOMBRES</a:t>
            </a:r>
          </a:p>
        </p:txBody>
      </p:sp>
    </p:spTree>
    <p:extLst>
      <p:ext uri="{BB962C8B-B14F-4D97-AF65-F5344CB8AC3E}">
        <p14:creationId xmlns:p14="http://schemas.microsoft.com/office/powerpoint/2010/main" val="1642787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4365171" cy="6858000"/>
          </a:xfrm>
          <a:prstGeom prst="rect">
            <a:avLst/>
          </a:prstGeom>
        </p:spPr>
      </p:pic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0052030"/>
              </p:ext>
            </p:extLst>
          </p:nvPr>
        </p:nvGraphicFramePr>
        <p:xfrm>
          <a:off x="1214718" y="1129554"/>
          <a:ext cx="10515601" cy="2635807"/>
        </p:xfrm>
        <a:graphic>
          <a:graphicData uri="http://schemas.openxmlformats.org/drawingml/2006/table">
            <a:tbl>
              <a:tblPr firstRow="1" firstCol="1" bandRow="1"/>
              <a:tblGrid>
                <a:gridCol w="3162707"/>
                <a:gridCol w="2346230"/>
                <a:gridCol w="2765935"/>
                <a:gridCol w="722445"/>
                <a:gridCol w="759142"/>
                <a:gridCol w="759142"/>
              </a:tblGrid>
              <a:tr h="24151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ACTIVIDAD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5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TEMA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5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LUGAR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5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ATENCIONES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5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4151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5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5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5FF"/>
                    </a:solidFill>
                  </a:tcPr>
                </a:tc>
              </a:tr>
              <a:tr h="611296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Cursos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Formación en Perspectiva de Género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en Oficinas del Sistema Taxivan FTEQ para </a:t>
                      </a: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Operadores del Servicio de Taxivan  de CTM y FTEQ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239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241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1296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en coordinación con el Área Jurídica del IMM ,en </a:t>
                      </a:r>
                      <a:r>
                        <a:rPr lang="es-ES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CECYTEQ La Estancia, dirigido a </a:t>
                      </a: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Personal Directivo, Administrativo y Docente del Plantel.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75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Conferencia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 Violencia en el Noviazgo.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Universidad Autónoma de Querétaro, Campus San Juan del Río, Qro., </a:t>
                      </a: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dirigida a personal Administrativo.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MX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337" y="4169227"/>
            <a:ext cx="2674901" cy="233755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6287" y="4169228"/>
            <a:ext cx="2788456" cy="233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2141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4365171" cy="6858000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6820835"/>
              </p:ext>
            </p:extLst>
          </p:nvPr>
        </p:nvGraphicFramePr>
        <p:xfrm>
          <a:off x="1026459" y="902428"/>
          <a:ext cx="10515600" cy="2054545"/>
        </p:xfrm>
        <a:graphic>
          <a:graphicData uri="http://schemas.openxmlformats.org/drawingml/2006/table">
            <a:tbl>
              <a:tblPr firstRow="1" firstCol="1" bandRow="1"/>
              <a:tblGrid>
                <a:gridCol w="3211464"/>
                <a:gridCol w="2382835"/>
                <a:gridCol w="2807665"/>
                <a:gridCol w="733989"/>
                <a:gridCol w="769742"/>
                <a:gridCol w="609905"/>
              </a:tblGrid>
              <a:tr h="17393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ACTIVIDAD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5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TEMA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5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LUGAR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5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ATENCIONES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5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17393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5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5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5FF"/>
                    </a:solidFill>
                  </a:tcPr>
                </a:tc>
              </a:tr>
              <a:tr h="2835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Conferencias en colaboración con Mediklasser.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Ponente:  Dr. Manuel López Álvarez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Prevención del Cáncer de Mama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Foro San Juan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Portal del Diezmo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5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Conferencia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Nuevas Masculinidades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Foro San Juan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Portal del Diezmo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6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Conferencia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Toma de decisiones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Museo del Nacimiento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6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Conferencia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Manejo de Emociones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CONALEP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9593" y="4298272"/>
            <a:ext cx="2683549" cy="241972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405" y="3039428"/>
            <a:ext cx="2925300" cy="245237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8450" y="3039428"/>
            <a:ext cx="2925425" cy="259663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7306" y="4265615"/>
            <a:ext cx="2925425" cy="245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747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4365171" cy="6858000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921336"/>
              </p:ext>
            </p:extLst>
          </p:nvPr>
        </p:nvGraphicFramePr>
        <p:xfrm>
          <a:off x="945776" y="1081528"/>
          <a:ext cx="10515600" cy="2282827"/>
        </p:xfrm>
        <a:graphic>
          <a:graphicData uri="http://schemas.openxmlformats.org/drawingml/2006/table">
            <a:tbl>
              <a:tblPr firstRow="1" firstCol="1" bandRow="1"/>
              <a:tblGrid>
                <a:gridCol w="3211464"/>
                <a:gridCol w="2382835"/>
                <a:gridCol w="2807665"/>
                <a:gridCol w="733989"/>
                <a:gridCol w="769742"/>
                <a:gridCol w="609905"/>
              </a:tblGrid>
              <a:tr h="17393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ACTIVIDAD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5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TEMA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5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LUGAR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5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ATENCIONES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5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17393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5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5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5FF"/>
                    </a:solidFill>
                  </a:tcPr>
                </a:tc>
              </a:tr>
              <a:tr h="2835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Conferencia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Redes sociales y Ciberseguridad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Fraccionamiento Claustros del Río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3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Conferencias </a:t>
                      </a:r>
                      <a:r>
                        <a:rPr lang="es-E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 colaboración con “Cristina Sandoval Skin </a:t>
                      </a:r>
                      <a:r>
                        <a:rPr lang="es-ES" sz="1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Care</a:t>
                      </a:r>
                      <a:r>
                        <a:rPr lang="es-E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&amp; </a:t>
                      </a:r>
                      <a:r>
                        <a:rPr lang="es-ES" sz="1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Make</a:t>
                      </a:r>
                      <a:r>
                        <a:rPr lang="es-E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Up”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Ponente: Lcda. Ana Cristina Piña Sandoval.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Consejos para el cuidado y arreglo personal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Museo del </a:t>
                      </a:r>
                      <a:r>
                        <a:rPr lang="es-ES" sz="14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Nacimiento y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Foro San Juan</a:t>
                      </a:r>
                      <a:endParaRPr lang="es-MX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Portal del Diezmo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5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Conferencias en colaboración con Mediklasser.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Ponente:  Dr. Manuel López Álvarez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Prevención del Cáncer Cervicouterino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Foro San Juan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Portal del Diezmo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0970" y="3569831"/>
            <a:ext cx="2604407" cy="218326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9828" y="3667801"/>
            <a:ext cx="2604297" cy="218326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5220" y="3667801"/>
            <a:ext cx="3535966" cy="296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508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F801A95E-7B54-8DD2-BF67-2CC349CB2D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4365171" cy="6858000"/>
          </a:xfrm>
          <a:prstGeom prst="rect">
            <a:avLst/>
          </a:prstGeo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586396" y="649051"/>
            <a:ext cx="9610237" cy="1054394"/>
          </a:xfrm>
        </p:spPr>
        <p:txBody>
          <a:bodyPr/>
          <a:lstStyle/>
          <a:p>
            <a:pPr algn="ctr"/>
            <a:r>
              <a:rPr lang="es-MX" sz="2800" b="1" dirty="0"/>
              <a:t>INDICADORES RESPECTO AL AVANCE DE AVANCE DE META ANUAL DE ATENCIONES</a:t>
            </a:r>
            <a:endParaRPr lang="es-MX" sz="2800" dirty="0"/>
          </a:p>
        </p:txBody>
      </p:sp>
      <p:graphicFrame>
        <p:nvGraphicFramePr>
          <p:cNvPr id="7" name="Marcador de contenid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7009252"/>
              </p:ext>
            </p:extLst>
          </p:nvPr>
        </p:nvGraphicFramePr>
        <p:xfrm>
          <a:off x="838200" y="1865966"/>
          <a:ext cx="7149353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8417858" y="1700808"/>
            <a:ext cx="3079377" cy="424731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prstClr val="black"/>
                </a:solidFill>
              </a:rPr>
              <a:t>88.18% </a:t>
            </a:r>
            <a:r>
              <a:rPr lang="es-MX" sz="2800" b="1" dirty="0">
                <a:solidFill>
                  <a:prstClr val="black"/>
                </a:solidFill>
              </a:rPr>
              <a:t>de Avance hacia la consecución de la Meta Anual de Atenciones brindadas por el Instituto Municipal dela Mujer en San Juan del Río, Qro.</a:t>
            </a:r>
          </a:p>
          <a:p>
            <a:endParaRPr lang="es-MX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1979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4365171" cy="6858000"/>
          </a:xfrm>
          <a:prstGeom prst="rect">
            <a:avLst/>
          </a:prstGeom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3736439"/>
              </p:ext>
            </p:extLst>
          </p:nvPr>
        </p:nvGraphicFramePr>
        <p:xfrm>
          <a:off x="945777" y="1081041"/>
          <a:ext cx="10515600" cy="1826261"/>
        </p:xfrm>
        <a:graphic>
          <a:graphicData uri="http://schemas.openxmlformats.org/drawingml/2006/table">
            <a:tbl>
              <a:tblPr firstRow="1" firstCol="1" bandRow="1"/>
              <a:tblGrid>
                <a:gridCol w="3209361"/>
                <a:gridCol w="2382835"/>
                <a:gridCol w="2807665"/>
                <a:gridCol w="733989"/>
                <a:gridCol w="769742"/>
                <a:gridCol w="612008"/>
              </a:tblGrid>
              <a:tr h="17393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ACTIVIDAD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5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TEMA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5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LUGAR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5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ATENCIONES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5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17393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5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5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5FF"/>
                    </a:solidFill>
                  </a:tcPr>
                </a:tc>
              </a:tr>
              <a:tr h="2835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Conferencia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Violencia Familiar y Adulto Mayor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Foro San Juan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Portal del Diezmo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6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Conferencia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Violencia de Género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Universidad Tecnológica de San Juan del Río, Qro.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74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82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156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6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Jornadas Contigo.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Informes de las Áreas de Servicio del IMM.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Comunidad La Estancia.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2389" y="4280838"/>
            <a:ext cx="2618014" cy="219476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811" y="3133681"/>
            <a:ext cx="2612572" cy="219011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9312" y="3122795"/>
            <a:ext cx="2618124" cy="219476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5459" y="4280838"/>
            <a:ext cx="2747980" cy="230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6602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4365171" cy="6858000"/>
          </a:xfrm>
          <a:prstGeom prst="rect">
            <a:avLst/>
          </a:prstGeom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8983911"/>
              </p:ext>
            </p:extLst>
          </p:nvPr>
        </p:nvGraphicFramePr>
        <p:xfrm>
          <a:off x="1160930" y="937410"/>
          <a:ext cx="10515601" cy="1304609"/>
        </p:xfrm>
        <a:graphic>
          <a:graphicData uri="http://schemas.openxmlformats.org/drawingml/2006/table">
            <a:tbl>
              <a:tblPr firstRow="1" firstCol="1" bandRow="1"/>
              <a:tblGrid>
                <a:gridCol w="3162707"/>
                <a:gridCol w="2346230"/>
                <a:gridCol w="2765935"/>
                <a:gridCol w="722445"/>
                <a:gridCol w="759142"/>
                <a:gridCol w="759142"/>
              </a:tblGrid>
              <a:tr h="17393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ACTIVIDAD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5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TEMA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5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LUGAR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5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ATENCIONES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5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173935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5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5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5FF"/>
                    </a:solidFill>
                  </a:tcPr>
                </a:tc>
              </a:tr>
              <a:tr h="2835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Conferencia Magistral, 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Ponente: Senadora Xóchitl Gálvez Ruíz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El futuro del liderazgo de las Mujeres.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Auditorio Gimnasio de la UAQ, Campus SJR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338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396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652" marR="3865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735" y="2471612"/>
            <a:ext cx="3268436" cy="273992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3406" y="2471611"/>
            <a:ext cx="3268436" cy="273992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4770" y="3809634"/>
            <a:ext cx="3344635" cy="280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369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4365171" cy="6858000"/>
          </a:xfrm>
          <a:prstGeom prst="rect">
            <a:avLst/>
          </a:prstGeom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3629195"/>
              </p:ext>
            </p:extLst>
          </p:nvPr>
        </p:nvGraphicFramePr>
        <p:xfrm>
          <a:off x="1021976" y="887496"/>
          <a:ext cx="10555941" cy="5554816"/>
        </p:xfrm>
        <a:graphic>
          <a:graphicData uri="http://schemas.openxmlformats.org/drawingml/2006/table">
            <a:tbl>
              <a:tblPr firstRow="1" firstCol="1" bandRow="1"/>
              <a:tblGrid>
                <a:gridCol w="8007719"/>
                <a:gridCol w="804642"/>
                <a:gridCol w="871790"/>
                <a:gridCol w="871790"/>
              </a:tblGrid>
              <a:tr h="176502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OTRAS ACTIVIDADES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CD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ATENCIONES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CD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176502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CD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CDFF"/>
                    </a:solidFill>
                  </a:tcPr>
                </a:tc>
              </a:tr>
              <a:tr h="1765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Oficios de Convocatoria a  Conferencias Magistrales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3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Mensajes de Whatsapp para Gestiones y  Convocatoria a Actividades de Feria San Juan 2022.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3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Llamadas telefónicas para  Agenda de Capacitación, Gestiones y Convocatoria a Conferencias Magistrales y a Actividades de Feria San Juan 2022.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178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210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5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Correos electrónicos enviados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5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Participación en el Programa “La Fuerza de la Palabra”, Radiodifusora EXA FM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3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Procesamiento de información y elaboración de Presentación didáctica para la Segunda Sesión Trimestral de Consejo del IMMSJR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3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Diseño del Proyecto para el Programa Municipal de Igualdad Sustantiva entre Mujeres y Hombres para el Municipio de San Juan del Río, Qro.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0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Elaboración del Diagnóstico de la aplicación de la Política con Perspectiva de Género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de la Administración Municipal de San Juan del Río.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5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Asistencia al Curso “Calidad en el Servicio” en el Salón de Cabildo, Centro Cívico.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3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Elaboración parcial del Manual de Procedimientos del Área de Capacitación y Desarrollo Humano.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87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Reuniones con Secretaría Técnica y Dirección de Planeación Municipal para conocer el Plan Municipal de Desarrollo y elaborar la Matriz de Indicadores de Resultados del IMMSJR y del Sistema Municipal para la Igualdad Sustantiva entre Mujeres y Hombres del Municipio de San Juan del Río, Qro.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7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s-E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Elaboración </a:t>
                      </a:r>
                      <a:r>
                        <a:rPr lang="es-E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 oficios de invitación para las Actividades de Feria San Juan 2022.</a:t>
                      </a:r>
                      <a:endParaRPr lang="es-MX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s-MX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s-MX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s-MX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5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Programa de Actividades con las que el IMM participa en Programa de Feria San Juan 2022.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3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Elaboración de Código QR para el Registro de Asistencia a las Actividades con las que el IMM participa en Programa de Feria San Juan 2022. 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3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Diseño del Formulario de Registro para la confirmación a las Actividades con las que el IMM participa en Programa de Feria San Juan 2022.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5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Reuniones, coordinación y gestiones con Patronato de Feria San Juan 2022.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5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Logística, Gestión y Pregiras en Sedes de Actividades IMM en Feria San Juan 2022.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3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Diseño del Rol de Comisiones del Personal del Instituto para las Actividades del Programa de Feria.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s-MX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s-MX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93138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4365171" cy="6858000"/>
          </a:xfrm>
          <a:prstGeom prst="rect">
            <a:avLst/>
          </a:prstGeom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6752902"/>
              </p:ext>
            </p:extLst>
          </p:nvPr>
        </p:nvGraphicFramePr>
        <p:xfrm>
          <a:off x="1196788" y="1284989"/>
          <a:ext cx="10434918" cy="4389120"/>
        </p:xfrm>
        <a:graphic>
          <a:graphicData uri="http://schemas.openxmlformats.org/drawingml/2006/table">
            <a:tbl>
              <a:tblPr firstRow="1" firstCol="1" bandRow="1"/>
              <a:tblGrid>
                <a:gridCol w="10434918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OTRAS ACTIVIDADES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CD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Abastecimiento de Insumos para el desarrollo de las Actividades IMM en Feria San Juan 2022.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Institucionalización de Presentaciones para las Conferencias de Actividades con las que el IMM participa en Programa de Feria San Juan 2022.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Cotización y solicitud de Arreglo Floral para los Eventos magnos del día 1 de Julio en El Foro San Juan.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Constancias y Reconocimientos de Colaboración para Actividades IMM en el Programa de Feria.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Reunión con Gerencia de Biopapel Scribe.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Gestión con Presidente de Colonos de Infonavit San Cayetano y Presidente del Tianguis Las Garzas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Diplomado en Gestión Empoderamiento Político y Habilidades Gerenciales para el Funcionariado Público Municipal.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Constancias de Asistencia a las 3  Conferencias en Feria de la Salud en la Universidad Autónoma de Querétaro.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Informe Bimestral para Mesa de Seguridad Estatal y Municipal.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Diseño del Proyecto para el Programa Municipal de Igualdad Sustantiva entre Mujeres y Hombres, de Prevención y Atención de la Violencia contra las Mujeres.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Ajustes al Plan de Trabajo Del Instituto Municipal de la Mujer en San Juan del Río, Qro., 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“Programa Adelante las Mujeres”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Agenda de Capacitación.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Informe de Actividades Semestral del Instituto Municipal de la Mujer en San Juan del Río, </a:t>
                      </a:r>
                      <a:r>
                        <a:rPr lang="es-ES" sz="16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Qro</a:t>
                      </a:r>
                      <a:r>
                        <a:rPr lang="es-E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91712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4365171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/>
              <a:t>CONSTRUYENDO </a:t>
            </a:r>
            <a:r>
              <a:rPr lang="es-MX" b="1" dirty="0" smtClean="0"/>
              <a:t>REDES</a:t>
            </a:r>
            <a:endParaRPr lang="es-MX" b="1" dirty="0"/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05156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/>
                <a:gridCol w="5257800"/>
              </a:tblGrid>
              <a:tr h="370840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Red Mujeres Adelante 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46 participantes 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Red Mujeres Adelante 2 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20  participantes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Adelante las Mujeres IMM 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58 participantes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Adelante Mujeres El ROSARIO 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16  participantes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Red Mujeres Adelante 1 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57  participantes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Adelante Mujeres El Coto 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25  participantes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Red Mujeres Feria 2022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73 participantes</a:t>
                      </a:r>
                      <a:r>
                        <a:rPr lang="es-ES" baseline="0" dirty="0" smtClean="0"/>
                        <a:t> </a:t>
                      </a:r>
                      <a:endParaRPr lang="es-MX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/>
          </p:nvPr>
        </p:nvGraphicFramePr>
        <p:xfrm>
          <a:off x="1985108" y="5385450"/>
          <a:ext cx="8128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295 Personas</a:t>
                      </a:r>
                      <a:r>
                        <a:rPr lang="es-ES" baseline="0" dirty="0" smtClean="0"/>
                        <a:t> participantes de Grupos de </a:t>
                      </a:r>
                      <a:r>
                        <a:rPr lang="es-ES" baseline="0" dirty="0" err="1" smtClean="0"/>
                        <a:t>Whatsapp</a:t>
                      </a:r>
                      <a:endParaRPr lang="es-MX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60266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4365114" cy="685859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3600" b="1" dirty="0" smtClean="0"/>
              <a:t>ACCIONES DENTRO DE CONSTRUYENDO REDES</a:t>
            </a:r>
            <a:endParaRPr lang="es-MX" sz="3600" b="1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31692"/>
            <a:ext cx="4518380" cy="378774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472" y="1531692"/>
            <a:ext cx="4518379" cy="3787748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1643728" y="5707720"/>
            <a:ext cx="89045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dirty="0" smtClean="0"/>
              <a:t>95 ASISTENTES </a:t>
            </a:r>
            <a:endParaRPr lang="es-MX" sz="5400" dirty="0"/>
          </a:p>
        </p:txBody>
      </p:sp>
    </p:spTree>
    <p:extLst>
      <p:ext uri="{BB962C8B-B14F-4D97-AF65-F5344CB8AC3E}">
        <p14:creationId xmlns:p14="http://schemas.microsoft.com/office/powerpoint/2010/main" val="4455792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4365171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66367" y="174485"/>
            <a:ext cx="10515600" cy="1325563"/>
          </a:xfrm>
        </p:spPr>
        <p:txBody>
          <a:bodyPr/>
          <a:lstStyle/>
          <a:p>
            <a:pPr algn="ctr"/>
            <a:r>
              <a:rPr lang="es-MX" b="1" dirty="0" smtClean="0"/>
              <a:t>FIRMA DE CONVENIOS</a:t>
            </a:r>
            <a:endParaRPr lang="es-MX" dirty="0"/>
          </a:p>
        </p:txBody>
      </p:sp>
      <p:sp>
        <p:nvSpPr>
          <p:cNvPr id="20" name="Rectángulo 19"/>
          <p:cNvSpPr/>
          <p:nvPr/>
        </p:nvSpPr>
        <p:spPr>
          <a:xfrm>
            <a:off x="1118667" y="1500048"/>
            <a:ext cx="10717306" cy="4700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s-MX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CECATI NO. </a:t>
            </a:r>
            <a:r>
              <a:rPr lang="es-MX" sz="28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22</a:t>
            </a:r>
          </a:p>
          <a:p>
            <a:pPr algn="ctr" fontAlgn="base"/>
            <a:endParaRPr lang="es-MX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MX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objeto del convenio es establecer las bases para la coordinación entre “LAS PARTES”, a fin de llevar a cabo acciones, proyectos y/o acuerdos tendientes a promover la igualdad sustantiva entre mujeres y hombres y contribuir en la eliminación de todo tipo de violencia contra las mujeres  y la </a:t>
            </a:r>
            <a:r>
              <a:rPr lang="es-MX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transversalización</a:t>
            </a:r>
            <a:r>
              <a:rPr lang="es-MX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la perspectiva de género, “El Plantel” se compromete a proporcionar a los instructores; quien se encargará de impartir el proceso de enseñanza-aprendizaje de los cursos solicitados, de acuerdo a los planes y programas oficiales establecidos por la Dirección General de Centros de Formación para el Trabajo;  “El Plantel” establece: para que el aspirante sea inscrito en los cursos que se imparten en las acciones de capacitación, deberá cumplir con los siguientes requisitos:</a:t>
            </a:r>
            <a:endParaRPr lang="es-MX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s-MX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Tener edad mínima 15 años hombres y mujeres</a:t>
            </a:r>
            <a:endParaRPr lang="es-MX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s-MX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Saber leer y escribir</a:t>
            </a:r>
            <a:endParaRPr lang="es-MX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s-MX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Presentar copia fotostática del acta de nacimiento</a:t>
            </a:r>
            <a:endParaRPr lang="es-MX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s-MX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Presentar copia fotostática del comprobante de estudios.</a:t>
            </a:r>
            <a:endParaRPr lang="es-MX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"/>
            </a:pPr>
            <a:r>
              <a:rPr lang="es-MX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Presentar copia fotostática del CURP</a:t>
            </a:r>
            <a:endParaRPr lang="es-MX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s-MX" sz="1600" dirty="0">
                <a:latin typeface="Arial" panose="020B0604020202020204" pitchFamily="34" charset="0"/>
                <a:ea typeface="Times New Roman" panose="02020603050405020304" pitchFamily="18" charset="0"/>
              </a:rPr>
              <a:t>Cubrir cuota de inscripción de $260.00 (Doscientos sesenta pesos 00/100 M.N.) por curso de capacitación.</a:t>
            </a:r>
            <a:endParaRPr lang="es-MX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9265" y="837265"/>
            <a:ext cx="1281506" cy="155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551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4365171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01052" y="398696"/>
            <a:ext cx="10515600" cy="1325563"/>
          </a:xfrm>
        </p:spPr>
        <p:txBody>
          <a:bodyPr/>
          <a:lstStyle/>
          <a:p>
            <a:pPr algn="ctr"/>
            <a:r>
              <a:rPr lang="es-MX" b="1" dirty="0" smtClean="0"/>
              <a:t>FIRMA DE CONVENIOS</a:t>
            </a:r>
            <a:endParaRPr lang="es-MX" dirty="0"/>
          </a:p>
        </p:txBody>
      </p:sp>
      <p:sp>
        <p:nvSpPr>
          <p:cNvPr id="3" name="Rectángulo 2"/>
          <p:cNvSpPr/>
          <p:nvPr/>
        </p:nvSpPr>
        <p:spPr>
          <a:xfrm>
            <a:off x="1210235" y="1724259"/>
            <a:ext cx="10206318" cy="3627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s-MX" b="1" dirty="0">
                <a:latin typeface="Arial" panose="020B0604020202020204" pitchFamily="34" charset="0"/>
                <a:ea typeface="Times New Roman" panose="02020603050405020304" pitchFamily="18" charset="0"/>
              </a:rPr>
              <a:t>UNIDAD DE TRANSPARENCIA DEL MUNICIPIO</a:t>
            </a:r>
            <a:r>
              <a:rPr lang="es-MX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</a:p>
          <a:p>
            <a:pPr algn="just" fontAlgn="base"/>
            <a:endParaRPr lang="es-MX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 fontAlgn="base"/>
            <a:endParaRPr lang="es-MX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MX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Busca la colaboración entre ambas partes para el desarrollo coordinado de las actividades para las que han sido creadas y fortalecer mutuamente el desarrollo de las mismas. </a:t>
            </a:r>
            <a:endParaRPr lang="es-MX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fontAlgn="base"/>
            <a:r>
              <a:rPr lang="es-MX" dirty="0">
                <a:latin typeface="Arial" panose="020B0604020202020204" pitchFamily="34" charset="0"/>
                <a:ea typeface="Times New Roman" panose="02020603050405020304" pitchFamily="18" charset="0"/>
              </a:rPr>
              <a:t>El objeto de este Convenio General de Colaboración es establecer las bases de colaboración y cooperación entre  “LAS  PARTES”  para que  lleven a  cabo,  de conformidad,  la planeación y ejecución de actividades y estrategias dirigidas a la promoción de la cultura de la transparencia, acceso a la información pública gubernamental, la transparencia proactiva, los datos abiertos y la protección de datos personales, que a cada una de ellas, en el ámbito de sus respectivas  competencias, corresponda llevar a cabo de conformidad con la normativa aplicable, tales como lo establecido en el artículo 45 de la Ley General de Transparencia y Acceso a la Información Pública</a:t>
            </a:r>
            <a:endParaRPr lang="es-MX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7782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328773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 smtClean="0"/>
              <a:t>ENCUESTA DE SATISFACCIÓN</a:t>
            </a:r>
            <a:endParaRPr lang="es-MX" b="1" dirty="0"/>
          </a:p>
        </p:txBody>
      </p:sp>
      <p:graphicFrame>
        <p:nvGraphicFramePr>
          <p:cNvPr id="10" name="Tabla 9"/>
          <p:cNvGraphicFramePr>
            <a:graphicFrameLocks noGrp="1"/>
          </p:cNvGraphicFramePr>
          <p:nvPr>
            <p:extLst/>
          </p:nvPr>
        </p:nvGraphicFramePr>
        <p:xfrm>
          <a:off x="838200" y="2614164"/>
          <a:ext cx="5447586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7931"/>
                <a:gridCol w="1079262"/>
                <a:gridCol w="736600"/>
                <a:gridCol w="907931"/>
                <a:gridCol w="907931"/>
                <a:gridCol w="907931"/>
              </a:tblGrid>
              <a:tr h="175739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EXCELENTE</a:t>
                      </a:r>
                      <a:endParaRPr lang="es-MX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BUENO</a:t>
                      </a:r>
                      <a:endParaRPr lang="es-MX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REGULAR </a:t>
                      </a:r>
                      <a:endParaRPr lang="es-MX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MALO </a:t>
                      </a:r>
                      <a:endParaRPr lang="es-MX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TOTAL</a:t>
                      </a:r>
                      <a:endParaRPr lang="es-MX" sz="1400" dirty="0"/>
                    </a:p>
                  </a:txBody>
                  <a:tcPr/>
                </a:tc>
              </a:tr>
              <a:tr h="823327">
                <a:tc>
                  <a:txBody>
                    <a:bodyPr/>
                    <a:lstStyle/>
                    <a:p>
                      <a:r>
                        <a:rPr lang="es-ES" sz="1100" dirty="0" smtClean="0"/>
                        <a:t>EL TRATO DEL PERSONAL QUE LE ATENDIÓ FUE: </a:t>
                      </a:r>
                      <a:endParaRPr lang="es-MX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1378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177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5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0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1560</a:t>
                      </a:r>
                    </a:p>
                    <a:p>
                      <a:endParaRPr lang="es-MX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9" name="Gráfico 18"/>
          <p:cNvGraphicFramePr/>
          <p:nvPr>
            <p:extLst/>
          </p:nvPr>
        </p:nvGraphicFramePr>
        <p:xfrm>
          <a:off x="2702104" y="1690688"/>
          <a:ext cx="10798140" cy="4407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Tabla 20"/>
          <p:cNvGraphicFramePr>
            <a:graphicFrameLocks noGrp="1"/>
          </p:cNvGraphicFramePr>
          <p:nvPr>
            <p:extLst/>
          </p:nvPr>
        </p:nvGraphicFramePr>
        <p:xfrm>
          <a:off x="1633415" y="4494496"/>
          <a:ext cx="3595078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5262"/>
                <a:gridCol w="2039816"/>
              </a:tblGrid>
              <a:tr h="370840">
                <a:tc>
                  <a:txBody>
                    <a:bodyPr/>
                    <a:lstStyle/>
                    <a:p>
                      <a:r>
                        <a:rPr lang="es-ES" b="1" dirty="0" smtClean="0">
                          <a:solidFill>
                            <a:schemeClr val="tx1"/>
                          </a:solidFill>
                        </a:rPr>
                        <a:t>EXCELENTE</a:t>
                      </a:r>
                      <a:endParaRPr lang="es-MX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1" dirty="0" smtClean="0">
                          <a:solidFill>
                            <a:schemeClr val="tx1"/>
                          </a:solidFill>
                        </a:rPr>
                        <a:t>88.33%</a:t>
                      </a:r>
                      <a:endParaRPr lang="es-MX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b="1" dirty="0" smtClean="0">
                          <a:solidFill>
                            <a:schemeClr val="tx1"/>
                          </a:solidFill>
                        </a:rPr>
                        <a:t>BUENO</a:t>
                      </a:r>
                      <a:endParaRPr lang="es-MX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1" dirty="0" smtClean="0">
                          <a:solidFill>
                            <a:schemeClr val="tx1"/>
                          </a:solidFill>
                        </a:rPr>
                        <a:t>11.34%</a:t>
                      </a:r>
                      <a:endParaRPr lang="es-MX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b="1" dirty="0" smtClean="0">
                          <a:solidFill>
                            <a:schemeClr val="tx1"/>
                          </a:solidFill>
                        </a:rPr>
                        <a:t>REGULAR</a:t>
                      </a:r>
                      <a:endParaRPr lang="es-MX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1" dirty="0" smtClean="0">
                          <a:solidFill>
                            <a:schemeClr val="tx1"/>
                          </a:solidFill>
                        </a:rPr>
                        <a:t>.32%</a:t>
                      </a:r>
                      <a:endParaRPr lang="es-MX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b="1" dirty="0" smtClean="0">
                          <a:solidFill>
                            <a:schemeClr val="tx1"/>
                          </a:solidFill>
                        </a:rPr>
                        <a:t>MALO</a:t>
                      </a:r>
                      <a:endParaRPr lang="es-MX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1" dirty="0" smtClean="0">
                          <a:solidFill>
                            <a:schemeClr val="tx1"/>
                          </a:solidFill>
                        </a:rPr>
                        <a:t>0%</a:t>
                      </a:r>
                      <a:endParaRPr lang="es-MX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11707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328773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/>
              <a:t>ENCUESTA DE SATISFACCIÓN</a:t>
            </a: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/>
          </p:nvPr>
        </p:nvGraphicFramePr>
        <p:xfrm>
          <a:off x="1201680" y="2548466"/>
          <a:ext cx="5840250" cy="119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3375"/>
                <a:gridCol w="1156724"/>
                <a:gridCol w="790026"/>
                <a:gridCol w="973375"/>
                <a:gridCol w="973375"/>
                <a:gridCol w="973375"/>
              </a:tblGrid>
              <a:tr h="370840">
                <a:tc>
                  <a:txBody>
                    <a:bodyPr/>
                    <a:lstStyle/>
                    <a:p>
                      <a:endParaRPr lang="es-MX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EXCELENTE</a:t>
                      </a:r>
                      <a:endParaRPr lang="es-MX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BUENO</a:t>
                      </a:r>
                      <a:endParaRPr lang="es-MX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REGULAR </a:t>
                      </a:r>
                      <a:endParaRPr lang="es-MX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MALO</a:t>
                      </a:r>
                      <a:endParaRPr lang="es-MX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TOTAL</a:t>
                      </a:r>
                      <a:endParaRPr lang="es-MX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200" dirty="0" smtClean="0"/>
                        <a:t>EL TIEMPO EN QUE LE</a:t>
                      </a:r>
                      <a:r>
                        <a:rPr lang="es-ES" sz="1200" baseline="0" dirty="0" smtClean="0"/>
                        <a:t> ATENDIMOS FUE: </a:t>
                      </a:r>
                      <a:endParaRPr lang="es-MX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1165</a:t>
                      </a:r>
                      <a:endParaRPr lang="es-MX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372</a:t>
                      </a:r>
                      <a:endParaRPr lang="es-MX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23</a:t>
                      </a:r>
                      <a:endParaRPr lang="es-MX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0</a:t>
                      </a:r>
                      <a:endParaRPr lang="es-MX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1560</a:t>
                      </a:r>
                      <a:endParaRPr lang="es-MX" sz="1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Gráfico 8"/>
          <p:cNvGraphicFramePr/>
          <p:nvPr>
            <p:extLst/>
          </p:nvPr>
        </p:nvGraphicFramePr>
        <p:xfrm>
          <a:off x="6514997" y="1567816"/>
          <a:ext cx="5241157" cy="46406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Tabla 9"/>
          <p:cNvGraphicFramePr>
            <a:graphicFrameLocks noGrp="1"/>
          </p:cNvGraphicFramePr>
          <p:nvPr>
            <p:extLst/>
          </p:nvPr>
        </p:nvGraphicFramePr>
        <p:xfrm>
          <a:off x="2278185" y="4271758"/>
          <a:ext cx="3407508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3754"/>
                <a:gridCol w="1703754"/>
              </a:tblGrid>
              <a:tr h="370840">
                <a:tc>
                  <a:txBody>
                    <a:bodyPr/>
                    <a:lstStyle/>
                    <a:p>
                      <a:r>
                        <a:rPr lang="es-ES" b="1" dirty="0" smtClean="0">
                          <a:solidFill>
                            <a:schemeClr val="tx1"/>
                          </a:solidFill>
                        </a:rPr>
                        <a:t>EXCELENTE</a:t>
                      </a:r>
                      <a:endParaRPr lang="es-MX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1" dirty="0" smtClean="0">
                          <a:solidFill>
                            <a:schemeClr val="tx1"/>
                          </a:solidFill>
                        </a:rPr>
                        <a:t>74.67%</a:t>
                      </a:r>
                      <a:endParaRPr lang="es-MX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b="1" dirty="0" smtClean="0">
                          <a:solidFill>
                            <a:schemeClr val="tx1"/>
                          </a:solidFill>
                        </a:rPr>
                        <a:t>BUENO</a:t>
                      </a:r>
                      <a:endParaRPr lang="es-MX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1" dirty="0" smtClean="0">
                          <a:solidFill>
                            <a:schemeClr val="tx1"/>
                          </a:solidFill>
                        </a:rPr>
                        <a:t>23.84%</a:t>
                      </a:r>
                      <a:endParaRPr lang="es-MX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b="1" dirty="0" smtClean="0">
                          <a:solidFill>
                            <a:schemeClr val="tx1"/>
                          </a:solidFill>
                        </a:rPr>
                        <a:t>REGULAR</a:t>
                      </a:r>
                      <a:endParaRPr lang="es-MX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1" dirty="0" smtClean="0">
                          <a:solidFill>
                            <a:schemeClr val="tx1"/>
                          </a:solidFill>
                        </a:rPr>
                        <a:t>1.47%</a:t>
                      </a:r>
                      <a:endParaRPr lang="es-MX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b="1" dirty="0" smtClean="0">
                          <a:solidFill>
                            <a:schemeClr val="tx1"/>
                          </a:solidFill>
                        </a:rPr>
                        <a:t>MALO</a:t>
                      </a:r>
                      <a:endParaRPr lang="es-MX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1" dirty="0" smtClean="0">
                          <a:solidFill>
                            <a:schemeClr val="tx1"/>
                          </a:solidFill>
                        </a:rPr>
                        <a:t>0%</a:t>
                      </a:r>
                      <a:endParaRPr lang="es-MX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7754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F801A95E-7B54-8DD2-BF67-2CC349CB2D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4365171" cy="6858000"/>
          </a:xfrm>
          <a:prstGeom prst="rect">
            <a:avLst/>
          </a:prstGeo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586396" y="649051"/>
            <a:ext cx="9610237" cy="1054394"/>
          </a:xfrm>
        </p:spPr>
        <p:txBody>
          <a:bodyPr/>
          <a:lstStyle/>
          <a:p>
            <a:pPr algn="ctr"/>
            <a:r>
              <a:rPr lang="es-MX" sz="2800" b="1" dirty="0" smtClean="0"/>
              <a:t>COMPARATIVO DE ATENCIONES CON RESPECTO AL TRIMESTRE ANTERIOR POR ÁREA DE ATENCIÓN</a:t>
            </a:r>
            <a:endParaRPr lang="es-MX" sz="2800" dirty="0"/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884422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0655749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328773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/>
              <a:t>ENCUESTA DE SATISFACCIÓN</a:t>
            </a: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/>
          </p:nvPr>
        </p:nvGraphicFramePr>
        <p:xfrm>
          <a:off x="655145" y="2601018"/>
          <a:ext cx="5798208" cy="1376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6368"/>
                <a:gridCol w="1051349"/>
                <a:gridCol w="881387"/>
                <a:gridCol w="966368"/>
                <a:gridCol w="966368"/>
                <a:gridCol w="966368"/>
              </a:tblGrid>
              <a:tr h="370840">
                <a:tc>
                  <a:txBody>
                    <a:bodyPr/>
                    <a:lstStyle/>
                    <a:p>
                      <a:endParaRPr lang="es-MX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EXCELENTE</a:t>
                      </a:r>
                      <a:endParaRPr lang="es-MX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BUENO</a:t>
                      </a:r>
                      <a:endParaRPr lang="es-MX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REGULAR</a:t>
                      </a:r>
                      <a:endParaRPr lang="es-MX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MALO</a:t>
                      </a:r>
                      <a:endParaRPr lang="es-MX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TOTAL</a:t>
                      </a:r>
                      <a:endParaRPr lang="es-MX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200" dirty="0" smtClean="0"/>
                        <a:t>EL SERVICIO QUE RECIBIO FUE EL QUE ESPERABA?:</a:t>
                      </a:r>
                      <a:r>
                        <a:rPr lang="es-ES" sz="1200" baseline="0" dirty="0" smtClean="0"/>
                        <a:t> </a:t>
                      </a:r>
                      <a:endParaRPr lang="es-MX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1278</a:t>
                      </a:r>
                      <a:endParaRPr lang="es-MX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271</a:t>
                      </a:r>
                      <a:endParaRPr lang="es-MX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10</a:t>
                      </a:r>
                      <a:endParaRPr lang="es-MX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1</a:t>
                      </a:r>
                      <a:endParaRPr lang="es-MX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1560</a:t>
                      </a:r>
                      <a:endParaRPr lang="es-MX" sz="1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Gráfico 9"/>
          <p:cNvGraphicFramePr/>
          <p:nvPr>
            <p:extLst/>
          </p:nvPr>
        </p:nvGraphicFramePr>
        <p:xfrm>
          <a:off x="5955323" y="2145323"/>
          <a:ext cx="6010030" cy="41102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Tabla 10"/>
          <p:cNvGraphicFramePr>
            <a:graphicFrameLocks noGrp="1"/>
          </p:cNvGraphicFramePr>
          <p:nvPr>
            <p:extLst/>
          </p:nvPr>
        </p:nvGraphicFramePr>
        <p:xfrm>
          <a:off x="1809261" y="4377266"/>
          <a:ext cx="3513016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6508"/>
                <a:gridCol w="1756508"/>
              </a:tblGrid>
              <a:tr h="370840">
                <a:tc>
                  <a:txBody>
                    <a:bodyPr/>
                    <a:lstStyle/>
                    <a:p>
                      <a:r>
                        <a:rPr lang="es-ES" b="1" dirty="0" smtClean="0">
                          <a:solidFill>
                            <a:schemeClr val="tx1"/>
                          </a:solidFill>
                        </a:rPr>
                        <a:t>EXCELENTE</a:t>
                      </a:r>
                      <a:endParaRPr lang="es-MX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1" dirty="0" smtClean="0">
                          <a:solidFill>
                            <a:schemeClr val="tx1"/>
                          </a:solidFill>
                        </a:rPr>
                        <a:t>81.92%</a:t>
                      </a:r>
                      <a:endParaRPr lang="es-MX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b="1" dirty="0" smtClean="0">
                          <a:solidFill>
                            <a:schemeClr val="tx1"/>
                          </a:solidFill>
                        </a:rPr>
                        <a:t>BUENO</a:t>
                      </a:r>
                      <a:endParaRPr lang="es-MX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1" dirty="0" smtClean="0">
                          <a:solidFill>
                            <a:schemeClr val="tx1"/>
                          </a:solidFill>
                        </a:rPr>
                        <a:t>17.37%</a:t>
                      </a:r>
                      <a:endParaRPr lang="es-MX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b="1" dirty="0" smtClean="0">
                          <a:solidFill>
                            <a:schemeClr val="tx1"/>
                          </a:solidFill>
                        </a:rPr>
                        <a:t>REGULAR</a:t>
                      </a:r>
                      <a:endParaRPr lang="es-MX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1" dirty="0" smtClean="0">
                          <a:solidFill>
                            <a:schemeClr val="tx1"/>
                          </a:solidFill>
                        </a:rPr>
                        <a:t>.64%</a:t>
                      </a:r>
                      <a:endParaRPr lang="es-MX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b="1" dirty="0" smtClean="0">
                          <a:solidFill>
                            <a:schemeClr val="tx1"/>
                          </a:solidFill>
                        </a:rPr>
                        <a:t>MALO</a:t>
                      </a:r>
                      <a:endParaRPr lang="es-MX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1" dirty="0" smtClean="0">
                          <a:solidFill>
                            <a:schemeClr val="tx1"/>
                          </a:solidFill>
                        </a:rPr>
                        <a:t>.064%</a:t>
                      </a:r>
                      <a:endParaRPr lang="es-MX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9445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328773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>
                <a:solidFill>
                  <a:prstClr val="black"/>
                </a:solidFill>
              </a:rPr>
              <a:t>ENCUESTA DE SATISFACCIÓN</a:t>
            </a:r>
            <a:endParaRPr lang="es-MX" dirty="0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/>
          </p:nvPr>
        </p:nvGraphicFramePr>
        <p:xfrm>
          <a:off x="625230" y="1690688"/>
          <a:ext cx="6900984" cy="20976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0164"/>
                <a:gridCol w="1150164"/>
                <a:gridCol w="1150164"/>
                <a:gridCol w="1150164"/>
                <a:gridCol w="1150164"/>
                <a:gridCol w="1150164"/>
              </a:tblGrid>
              <a:tr h="27078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EXCELENTE</a:t>
                      </a:r>
                      <a:endParaRPr lang="es-MX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BUENO</a:t>
                      </a:r>
                      <a:endParaRPr lang="es-MX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REGULAR</a:t>
                      </a:r>
                      <a:endParaRPr lang="es-MX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MALO</a:t>
                      </a:r>
                      <a:endParaRPr lang="es-MX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TOTAL</a:t>
                      </a:r>
                      <a:endParaRPr lang="es-MX" sz="1400" dirty="0"/>
                    </a:p>
                  </a:txBody>
                  <a:tcPr/>
                </a:tc>
              </a:tr>
              <a:tr h="1731907">
                <a:tc>
                  <a:txBody>
                    <a:bodyPr/>
                    <a:lstStyle/>
                    <a:p>
                      <a:r>
                        <a:rPr lang="es-MX" sz="1200" b="0" i="0" dirty="0" smtClean="0">
                          <a:solidFill>
                            <a:srgbClr val="000000"/>
                          </a:solidFill>
                          <a:effectLst/>
                          <a:latin typeface="Roboto"/>
                        </a:rPr>
                        <a:t>Si visitó las instalaciones, como las considera en cuanto a limpieza, organización, iluminación: </a:t>
                      </a:r>
                      <a:endParaRPr lang="es-MX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1198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339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22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1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1560</a:t>
                      </a:r>
                      <a:endParaRPr lang="es-MX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Gráfico 8"/>
          <p:cNvGraphicFramePr/>
          <p:nvPr>
            <p:extLst/>
          </p:nvPr>
        </p:nvGraphicFramePr>
        <p:xfrm>
          <a:off x="6592278" y="1903697"/>
          <a:ext cx="5599722" cy="4543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Tabla 9"/>
          <p:cNvGraphicFramePr>
            <a:graphicFrameLocks noGrp="1"/>
          </p:cNvGraphicFramePr>
          <p:nvPr>
            <p:extLst/>
          </p:nvPr>
        </p:nvGraphicFramePr>
        <p:xfrm>
          <a:off x="1879600" y="4447604"/>
          <a:ext cx="4028832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4416"/>
                <a:gridCol w="2014416"/>
              </a:tblGrid>
              <a:tr h="370840">
                <a:tc>
                  <a:txBody>
                    <a:bodyPr/>
                    <a:lstStyle/>
                    <a:p>
                      <a:r>
                        <a:rPr lang="es-ES" b="1" dirty="0" smtClean="0">
                          <a:solidFill>
                            <a:schemeClr val="tx1"/>
                          </a:solidFill>
                        </a:rPr>
                        <a:t>EXCELENTE</a:t>
                      </a:r>
                      <a:endParaRPr lang="es-MX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1" dirty="0" smtClean="0">
                          <a:solidFill>
                            <a:schemeClr val="tx1"/>
                          </a:solidFill>
                        </a:rPr>
                        <a:t>76.79%</a:t>
                      </a:r>
                      <a:endParaRPr lang="es-MX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b="1" dirty="0" smtClean="0">
                          <a:solidFill>
                            <a:schemeClr val="tx1"/>
                          </a:solidFill>
                        </a:rPr>
                        <a:t>BUENO</a:t>
                      </a:r>
                      <a:endParaRPr lang="es-MX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1" dirty="0" smtClean="0">
                          <a:solidFill>
                            <a:schemeClr val="tx1"/>
                          </a:solidFill>
                        </a:rPr>
                        <a:t>21.73%</a:t>
                      </a:r>
                      <a:endParaRPr lang="es-MX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b="1" dirty="0" smtClean="0">
                          <a:solidFill>
                            <a:schemeClr val="tx1"/>
                          </a:solidFill>
                        </a:rPr>
                        <a:t>REGULAR</a:t>
                      </a:r>
                      <a:endParaRPr lang="es-MX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1" dirty="0" smtClean="0">
                          <a:solidFill>
                            <a:schemeClr val="tx1"/>
                          </a:solidFill>
                        </a:rPr>
                        <a:t>1.41%</a:t>
                      </a:r>
                      <a:endParaRPr lang="es-MX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b="1" dirty="0" smtClean="0">
                          <a:solidFill>
                            <a:schemeClr val="tx1"/>
                          </a:solidFill>
                        </a:rPr>
                        <a:t>MALO</a:t>
                      </a:r>
                      <a:endParaRPr lang="es-MX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1" dirty="0" smtClean="0">
                          <a:solidFill>
                            <a:schemeClr val="tx1"/>
                          </a:solidFill>
                        </a:rPr>
                        <a:t>.064%</a:t>
                      </a:r>
                      <a:endParaRPr lang="es-MX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852868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7F213517-3EC6-AC2C-73C2-002CFC1FE9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4365171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69223" y="1041400"/>
            <a:ext cx="10319656" cy="2836537"/>
          </a:xfrm>
        </p:spPr>
        <p:txBody>
          <a:bodyPr>
            <a:normAutofit fontScale="90000"/>
          </a:bodyPr>
          <a:lstStyle/>
          <a:p>
            <a:r>
              <a:rPr lang="es-MX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PARTICIPACIÓN EN JORNADAS CONTIGO</a:t>
            </a:r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MX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6253834"/>
              </p:ext>
            </p:extLst>
          </p:nvPr>
        </p:nvGraphicFramePr>
        <p:xfrm>
          <a:off x="2076068" y="2765417"/>
          <a:ext cx="8128000" cy="2199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/>
                <a:gridCol w="4064000"/>
              </a:tblGrid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LUGAR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ACTIVIDAD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La</a:t>
                      </a:r>
                      <a:r>
                        <a:rPr lang="es-MX" baseline="0" dirty="0" smtClean="0"/>
                        <a:t> Estancia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 smtClean="0"/>
                        <a:t>Informes de los Servicios gratuitos</a:t>
                      </a:r>
                      <a:r>
                        <a:rPr lang="es-MX" baseline="0" dirty="0" smtClean="0"/>
                        <a:t> del IMMSJR a 34 personas.</a:t>
                      </a:r>
                      <a:endParaRPr lang="es-MX" dirty="0" smtClean="0"/>
                    </a:p>
                    <a:p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 smtClean="0"/>
                        <a:t>Unidad Deportiva </a:t>
                      </a:r>
                      <a:r>
                        <a:rPr lang="es-MX" dirty="0" err="1" smtClean="0"/>
                        <a:t>Maquio</a:t>
                      </a:r>
                      <a:r>
                        <a:rPr lang="es-MX" dirty="0" smtClean="0"/>
                        <a:t>.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 smtClean="0"/>
                        <a:t>Informes de los Servicios gratuitos</a:t>
                      </a:r>
                      <a:r>
                        <a:rPr lang="es-MX" baseline="0" dirty="0" smtClean="0"/>
                        <a:t> del IMMSJR a 27 personas.</a:t>
                      </a:r>
                      <a:endParaRPr lang="es-MX" dirty="0" smtClean="0"/>
                    </a:p>
                    <a:p>
                      <a:endParaRPr lang="es-MX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004010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65114" cy="685859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69474" y="1850835"/>
            <a:ext cx="9342303" cy="539826"/>
          </a:xfrm>
        </p:spPr>
        <p:txBody>
          <a:bodyPr>
            <a:normAutofit fontScale="90000"/>
          </a:bodyPr>
          <a:lstStyle/>
          <a:p>
            <a:r>
              <a:rPr lang="es-MX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PARTICIPACIÓN DEL IMMSJR EN</a:t>
            </a:r>
            <a:br>
              <a:rPr lang="es-MX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ACTIVIDADES DE FERIA SAN JUAN 2022</a:t>
            </a:r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MX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r="6103" b="4632"/>
          <a:stretch/>
        </p:blipFill>
        <p:spPr>
          <a:xfrm>
            <a:off x="1005117" y="864823"/>
            <a:ext cx="9815284" cy="599317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/>
          <a:srcRect l="22893" r="20697"/>
          <a:stretch/>
        </p:blipFill>
        <p:spPr>
          <a:xfrm>
            <a:off x="10865213" y="151507"/>
            <a:ext cx="909236" cy="161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5993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7F213517-3EC6-AC2C-73C2-002CFC1FE9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4365171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1" y="2787877"/>
            <a:ext cx="10319656" cy="2387600"/>
          </a:xfrm>
        </p:spPr>
        <p:txBody>
          <a:bodyPr>
            <a:normAutofit fontScale="90000"/>
          </a:bodyPr>
          <a:lstStyle/>
          <a:p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INSTITUTO MUNICIPAL DE LA MUJER EN SAN JUAN DEL RÍO, QRO.</a:t>
            </a:r>
            <a:b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AVANCE DE ALGUNAS ACTIVIDADES EN JULIO 2022</a:t>
            </a:r>
            <a:endParaRPr lang="es-MX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741040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7F213517-3EC6-AC2C-73C2-002CFC1FE9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4365171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1" y="2787877"/>
            <a:ext cx="10319656" cy="2387600"/>
          </a:xfrm>
        </p:spPr>
        <p:txBody>
          <a:bodyPr>
            <a:noAutofit/>
          </a:bodyPr>
          <a:lstStyle/>
          <a:p>
            <a:r>
              <a:rPr lang="es-MX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INSTITUTO ITINERANTE</a:t>
            </a:r>
            <a:r>
              <a:rPr lang="es-MX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MX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MX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ADELANTE LAS MUJERES</a:t>
            </a:r>
            <a:endParaRPr lang="es-MX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843669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4365114" cy="685859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16085" y="365125"/>
            <a:ext cx="8403771" cy="1325563"/>
          </a:xfrm>
        </p:spPr>
        <p:txBody>
          <a:bodyPr>
            <a:normAutofit/>
          </a:bodyPr>
          <a:lstStyle/>
          <a:p>
            <a:pPr algn="ctr"/>
            <a:r>
              <a:rPr lang="es-ES" sz="3600" b="1" dirty="0"/>
              <a:t>PARTICIPACIÓN DEL INSTITUTO </a:t>
            </a:r>
            <a:r>
              <a:rPr lang="es-ES" sz="3600" b="1" dirty="0" smtClean="0"/>
              <a:t>ITINERANTE </a:t>
            </a:r>
            <a:r>
              <a:rPr lang="es-ES" sz="3600" b="1" dirty="0"/>
              <a:t>MI QUERIDO SAN JUAN</a:t>
            </a:r>
            <a:endParaRPr lang="es-MX" sz="3600" b="1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0501650"/>
              </p:ext>
            </p:extLst>
          </p:nvPr>
        </p:nvGraphicFramePr>
        <p:xfrm>
          <a:off x="1505640" y="1478756"/>
          <a:ext cx="10289754" cy="530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5743"/>
                <a:gridCol w="5023628"/>
                <a:gridCol w="282038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LUGAR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ACTIVIDAD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DIRIGIDA</a:t>
                      </a:r>
                      <a:r>
                        <a:rPr lang="es-MX" baseline="0" dirty="0" smtClean="0"/>
                        <a:t> A 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r>
                        <a:rPr lang="es-MX" b="1" dirty="0" smtClean="0"/>
                        <a:t>Puerta Palmillas.</a:t>
                      </a:r>
                      <a:endParaRPr lang="es-MX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MX" dirty="0" smtClean="0"/>
                        <a:t>Informes de los Servicios gratuitos</a:t>
                      </a:r>
                      <a:r>
                        <a:rPr lang="es-MX" baseline="0" dirty="0" smtClean="0"/>
                        <a:t> del IMMSJR.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MX" dirty="0" smtClean="0"/>
                        <a:t>Asistentes de la Comunidad  interesados (9 personas beneficiadas).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MX" baseline="0" dirty="0" smtClean="0"/>
                        <a:t>Por Convenio de Colaboración con el Instituto:</a:t>
                      </a:r>
                    </a:p>
                    <a:p>
                      <a:pPr marL="342900" indent="-342900" algn="just">
                        <a:buAutoNum type="alphaLcParenR"/>
                      </a:pPr>
                      <a:r>
                        <a:rPr lang="es-MX" baseline="0" dirty="0" smtClean="0"/>
                        <a:t>Personal del INEA proporcionó informes para iniciar o concluir estudios de alfabetización, primaria y secundaria.</a:t>
                      </a:r>
                    </a:p>
                    <a:p>
                      <a:pPr marL="342900" indent="-342900" algn="just">
                        <a:buAutoNum type="alphaLcParenR"/>
                      </a:pPr>
                      <a:r>
                        <a:rPr lang="es-MX" baseline="0" dirty="0" smtClean="0"/>
                        <a:t>Personal del CECATI No. 22, informó sobre los Cursos para el autoempleo, que por convenio con el IMMSJR, pueden acceder a bajo costo.</a:t>
                      </a:r>
                    </a:p>
                    <a:p>
                      <a:pPr marL="342900" marR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lphaLcParenR"/>
                        <a:tabLst/>
                        <a:defRPr/>
                      </a:pPr>
                      <a:r>
                        <a:rPr lang="es-MX" dirty="0" smtClean="0"/>
                        <a:t>Feria de la Salud (médico general, examen visual, toma de signos vitales y estudio de la glucosa), en Coordinación con </a:t>
                      </a:r>
                      <a:r>
                        <a:rPr lang="es-MX" dirty="0" err="1" smtClean="0"/>
                        <a:t>Medik</a:t>
                      </a:r>
                      <a:r>
                        <a:rPr lang="es-MX" dirty="0" smtClean="0"/>
                        <a:t> Laser.</a:t>
                      </a:r>
                    </a:p>
                    <a:p>
                      <a:pPr marL="342900" marR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lphaLcParenR"/>
                        <a:tabLst/>
                        <a:defRPr/>
                      </a:pPr>
                      <a:r>
                        <a:rPr lang="es-MX" dirty="0" smtClean="0"/>
                        <a:t>Asesoría</a:t>
                      </a:r>
                      <a:r>
                        <a:rPr lang="es-MX" baseline="0" dirty="0" smtClean="0"/>
                        <a:t> Jurídica.</a:t>
                      </a:r>
                      <a:endParaRPr lang="es-MX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MX" dirty="0" smtClean="0"/>
                        <a:t>Asistentes de la Comunidad  interesados.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MX" b="1" baseline="0" dirty="0" smtClean="0"/>
                        <a:t>Auditorio de </a:t>
                      </a:r>
                      <a:r>
                        <a:rPr lang="es-MX" b="1" baseline="0" dirty="0" err="1" smtClean="0"/>
                        <a:t>Infonavit</a:t>
                      </a:r>
                      <a:r>
                        <a:rPr lang="es-MX" b="1" baseline="0" dirty="0" smtClean="0"/>
                        <a:t> San Cayetano</a:t>
                      </a:r>
                      <a:endParaRPr lang="es-MX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lphaLcParenR"/>
                        <a:tabLst/>
                        <a:defRPr/>
                      </a:pPr>
                      <a:r>
                        <a:rPr lang="es-MX" dirty="0" smtClean="0"/>
                        <a:t>Informes de los Servicios gratuitos</a:t>
                      </a:r>
                      <a:r>
                        <a:rPr lang="es-MX" baseline="0" dirty="0" smtClean="0"/>
                        <a:t> del IMMSJR.</a:t>
                      </a:r>
                      <a:endParaRPr lang="es-MX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 smtClean="0"/>
                        <a:t>Asistentes de la Comunidad  interesados (14 personas beneficiadas).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55144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4365114" cy="685859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3971" y="212725"/>
            <a:ext cx="8556172" cy="1325563"/>
          </a:xfrm>
        </p:spPr>
        <p:txBody>
          <a:bodyPr>
            <a:normAutofit/>
          </a:bodyPr>
          <a:lstStyle/>
          <a:p>
            <a:pPr algn="ctr"/>
            <a:r>
              <a:rPr lang="es-ES" sz="3600" b="1" dirty="0" smtClean="0"/>
              <a:t>INSTITUTO ITINERANTE</a:t>
            </a:r>
            <a:endParaRPr lang="es-MX" sz="3600" b="1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3376468"/>
              </p:ext>
            </p:extLst>
          </p:nvPr>
        </p:nvGraphicFramePr>
        <p:xfrm>
          <a:off x="1375011" y="1187096"/>
          <a:ext cx="10289754" cy="5217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5743"/>
                <a:gridCol w="5023628"/>
                <a:gridCol w="282038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LUGAR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ACTIVIDAD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DIRIGIDA</a:t>
                      </a:r>
                      <a:r>
                        <a:rPr lang="es-MX" baseline="0" dirty="0" smtClean="0"/>
                        <a:t> A 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r>
                        <a:rPr lang="es-MX" b="1" dirty="0" smtClean="0"/>
                        <a:t>Senegal de las Palomas.</a:t>
                      </a:r>
                      <a:endParaRPr lang="es-MX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MX" dirty="0" smtClean="0"/>
                        <a:t>Informes de los Servicios gratuitos</a:t>
                      </a:r>
                      <a:r>
                        <a:rPr lang="es-MX" baseline="0" dirty="0" smtClean="0"/>
                        <a:t> del IMMSJR.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MX" dirty="0" smtClean="0"/>
                        <a:t>Red de Mujeres de</a:t>
                      </a:r>
                      <a:r>
                        <a:rPr lang="es-MX" baseline="0" dirty="0" smtClean="0"/>
                        <a:t> la Comunidad (7 personas).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MX" dirty="0" smtClean="0"/>
                        <a:t>Plática “Ciberseguridad, Ley Olimpia e Impacto</a:t>
                      </a:r>
                      <a:r>
                        <a:rPr lang="es-MX" baseline="0" dirty="0" smtClean="0"/>
                        <a:t> Emocional</a:t>
                      </a:r>
                      <a:r>
                        <a:rPr lang="es-MX" dirty="0" smtClean="0"/>
                        <a:t>”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MX" dirty="0" smtClean="0"/>
                        <a:t>90 Estudiantes de la Secundaria Tercer Milenio.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 rowSpan="3">
                  <a:txBody>
                    <a:bodyPr/>
                    <a:lstStyle/>
                    <a:p>
                      <a:r>
                        <a:rPr lang="es-MX" b="1" dirty="0" smtClean="0"/>
                        <a:t>Cerro Gordo</a:t>
                      </a:r>
                      <a:endParaRPr lang="es-MX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MX" dirty="0" smtClean="0"/>
                        <a:t>Conferencia “Prevención del Cáncer de Mama y Cervicouterino” en colaboración con el Dr. Manuel</a:t>
                      </a:r>
                      <a:r>
                        <a:rPr lang="es-MX" baseline="0" dirty="0" smtClean="0"/>
                        <a:t> López Álvarez, por Convenio de Colaboración.</a:t>
                      </a:r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MX" dirty="0" smtClean="0"/>
                        <a:t>Asistentes de la Comunidad  interesados</a:t>
                      </a:r>
                      <a:r>
                        <a:rPr lang="es-MX" baseline="0" dirty="0" smtClean="0"/>
                        <a:t> (22 personas beneficiadas)</a:t>
                      </a:r>
                      <a:r>
                        <a:rPr lang="es-MX" dirty="0" smtClean="0"/>
                        <a:t>.</a:t>
                      </a:r>
                      <a:endParaRPr lang="es-MX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MX" dirty="0" smtClean="0"/>
                        <a:t>Feria de la Salud (examen visual, toma de signos vitales y estudio de la glucosa), en Coordinación con </a:t>
                      </a:r>
                      <a:r>
                        <a:rPr lang="es-MX" dirty="0" err="1" smtClean="0"/>
                        <a:t>Medik</a:t>
                      </a:r>
                      <a:r>
                        <a:rPr lang="es-MX" dirty="0" smtClean="0"/>
                        <a:t> Laser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MX" dirty="0" smtClean="0"/>
                        <a:t>Asistentes de la Comunidad  interesados (28 personas beneficiadas).</a:t>
                      </a:r>
                    </a:p>
                    <a:p>
                      <a:pPr algn="just"/>
                      <a:endParaRPr lang="es-MX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MX" dirty="0" smtClean="0"/>
                        <a:t>Recepción de documentos para la gestión de</a:t>
                      </a:r>
                      <a:r>
                        <a:rPr lang="es-MX" baseline="0" dirty="0" smtClean="0"/>
                        <a:t> Estudios gratuitos de Mastografía y Papanicolaou.</a:t>
                      </a:r>
                    </a:p>
                    <a:p>
                      <a:pPr algn="just"/>
                      <a:r>
                        <a:rPr lang="es-MX" baseline="0" dirty="0" smtClean="0"/>
                        <a:t>Entrega de Pases para estudios clínicos y consultas médicas de especialidad en Instituciones privadas por aplicación de por Convenio de Colaboración.</a:t>
                      </a:r>
                      <a:endParaRPr lang="es-MX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MX" dirty="0" smtClean="0"/>
                        <a:t>Asistentes de la Comunidad  interesados</a:t>
                      </a:r>
                      <a:r>
                        <a:rPr lang="es-MX" baseline="0" dirty="0" smtClean="0"/>
                        <a:t> (28 personas beneficiadas).</a:t>
                      </a:r>
                      <a:endParaRPr lang="es-MX" dirty="0" smtClean="0"/>
                    </a:p>
                    <a:p>
                      <a:pPr algn="just"/>
                      <a:endParaRPr lang="es-MX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332620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4365114" cy="685859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1115" y="68926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" sz="3600" b="1" dirty="0" smtClean="0"/>
              <a:t>INSTITUTO ITINERANTE</a:t>
            </a:r>
            <a:br>
              <a:rPr lang="es-ES" sz="3600" b="1" dirty="0" smtClean="0"/>
            </a:br>
            <a:r>
              <a:rPr lang="es-ES" sz="3600" b="1" dirty="0" smtClean="0"/>
              <a:t>ADELANTE LAS MUJERES</a:t>
            </a:r>
            <a:endParaRPr lang="es-MX" sz="3600" b="1" dirty="0"/>
          </a:p>
        </p:txBody>
      </p:sp>
      <p:sp>
        <p:nvSpPr>
          <p:cNvPr id="5" name="CuadroTexto 4"/>
          <p:cNvSpPr txBox="1"/>
          <p:nvPr/>
        </p:nvSpPr>
        <p:spPr>
          <a:xfrm>
            <a:off x="2016086" y="2704684"/>
            <a:ext cx="887959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 smtClean="0"/>
              <a:t>Próxima actividad del Instituto Itinerante:</a:t>
            </a:r>
          </a:p>
          <a:p>
            <a:pPr algn="ctr"/>
            <a:r>
              <a:rPr lang="es-MX" sz="3200" dirty="0" smtClean="0"/>
              <a:t>Jueves 11 de Julio de 2022</a:t>
            </a:r>
          </a:p>
          <a:p>
            <a:pPr algn="ctr"/>
            <a:r>
              <a:rPr lang="es-MX" sz="3200" dirty="0" smtClean="0"/>
              <a:t> Oficinas de la Delegación</a:t>
            </a:r>
          </a:p>
          <a:p>
            <a:pPr algn="ctr"/>
            <a:r>
              <a:rPr lang="es-MX" sz="3200" dirty="0"/>
              <a:t>Santa Cruz Nieto</a:t>
            </a:r>
          </a:p>
        </p:txBody>
      </p:sp>
    </p:spTree>
    <p:extLst>
      <p:ext uri="{BB962C8B-B14F-4D97-AF65-F5344CB8AC3E}">
        <p14:creationId xmlns:p14="http://schemas.microsoft.com/office/powerpoint/2010/main" val="3430816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59F70E2B-71B1-513B-A334-FFEDEA1660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4365171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724354"/>
            <a:ext cx="10515600" cy="1325563"/>
          </a:xfrm>
        </p:spPr>
        <p:txBody>
          <a:bodyPr/>
          <a:lstStyle/>
          <a:p>
            <a:pPr algn="ctr"/>
            <a:r>
              <a:rPr lang="es-MX" b="1" dirty="0"/>
              <a:t>COMUNICACIÓN OFICIAL</a:t>
            </a:r>
            <a:br>
              <a:rPr lang="es-MX" b="1" dirty="0"/>
            </a:br>
            <a:r>
              <a:rPr lang="es-MX" b="1" dirty="0"/>
              <a:t>553 OFICIOS</a:t>
            </a:r>
            <a:endParaRPr lang="es-MX" dirty="0"/>
          </a:p>
        </p:txBody>
      </p:sp>
      <p:graphicFrame>
        <p:nvGraphicFramePr>
          <p:cNvPr id="10" name="Marcador de contenido 9"/>
          <p:cNvGraphicFramePr>
            <a:graphicFrameLocks noGrp="1"/>
          </p:cNvGraphicFramePr>
          <p:nvPr>
            <p:ph idx="1"/>
          </p:nvPr>
        </p:nvGraphicFramePr>
        <p:xfrm>
          <a:off x="838200" y="2209800"/>
          <a:ext cx="10515600" cy="3967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28354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C6D8C224-25D0-FE99-0D96-03146828F2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4365171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32815" y="-60380"/>
            <a:ext cx="10515600" cy="1325563"/>
          </a:xfrm>
        </p:spPr>
        <p:txBody>
          <a:bodyPr/>
          <a:lstStyle/>
          <a:p>
            <a:pPr algn="ctr"/>
            <a:r>
              <a:rPr lang="es-MX" b="1" dirty="0" smtClean="0"/>
              <a:t>186 </a:t>
            </a:r>
            <a:r>
              <a:rPr lang="es-MX" b="1" dirty="0"/>
              <a:t>OFICIOS RECIBIDOS</a:t>
            </a:r>
            <a:br>
              <a:rPr lang="es-MX" b="1" dirty="0"/>
            </a:br>
            <a:r>
              <a:rPr lang="es-MX" b="1" dirty="0"/>
              <a:t>ESTADÍSTICA DE INCIDENCIA</a:t>
            </a:r>
            <a:endParaRPr lang="es-MX" dirty="0"/>
          </a:p>
        </p:txBody>
      </p:sp>
      <p:graphicFrame>
        <p:nvGraphicFramePr>
          <p:cNvPr id="8" name="Marcador de contenido 7"/>
          <p:cNvGraphicFramePr>
            <a:graphicFrameLocks noGrp="1"/>
          </p:cNvGraphicFramePr>
          <p:nvPr>
            <p:ph idx="1"/>
          </p:nvPr>
        </p:nvGraphicFramePr>
        <p:xfrm>
          <a:off x="928688" y="1047134"/>
          <a:ext cx="10425112" cy="5810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1887794" y="1265183"/>
            <a:ext cx="3539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>
                <a:solidFill>
                  <a:prstClr val="black"/>
                </a:solidFill>
              </a:rPr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2164917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1C74CCAD-710E-219D-DCF2-D1082CCBC4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202"/>
          <a:stretch/>
        </p:blipFill>
        <p:spPr>
          <a:xfrm>
            <a:off x="0" y="0"/>
            <a:ext cx="4365171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83889" y="451730"/>
            <a:ext cx="10515600" cy="1325563"/>
          </a:xfrm>
        </p:spPr>
        <p:txBody>
          <a:bodyPr/>
          <a:lstStyle/>
          <a:p>
            <a:pPr algn="ctr"/>
            <a:r>
              <a:rPr lang="es-MX" b="1" dirty="0" smtClean="0"/>
              <a:t>186 </a:t>
            </a:r>
            <a:r>
              <a:rPr lang="es-MX" b="1" dirty="0"/>
              <a:t>OFICIOS RECIBIDOS</a:t>
            </a:r>
            <a:br>
              <a:rPr lang="es-MX" b="1" dirty="0"/>
            </a:br>
            <a:r>
              <a:rPr lang="es-MX" b="1" dirty="0"/>
              <a:t>ESTADÍSTICA DE INCIDENCIA</a:t>
            </a:r>
            <a:endParaRPr lang="es-MX" dirty="0"/>
          </a:p>
        </p:txBody>
      </p:sp>
      <p:sp>
        <p:nvSpPr>
          <p:cNvPr id="7" name="Rectángulo 6"/>
          <p:cNvSpPr/>
          <p:nvPr/>
        </p:nvSpPr>
        <p:spPr>
          <a:xfrm>
            <a:off x="918971" y="1707878"/>
            <a:ext cx="6096000" cy="418576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MX" sz="1400" dirty="0">
              <a:solidFill>
                <a:prstClr val="black"/>
              </a:solidFill>
            </a:endParaRPr>
          </a:p>
          <a:p>
            <a:r>
              <a:rPr lang="es-MX" sz="1400" dirty="0">
                <a:solidFill>
                  <a:prstClr val="black"/>
                </a:solidFill>
              </a:rPr>
              <a:t>50  SECRETARÍA DE SEGURIDAD CIUDADANA </a:t>
            </a:r>
          </a:p>
          <a:p>
            <a:r>
              <a:rPr lang="es-MX" sz="1400" dirty="0">
                <a:solidFill>
                  <a:prstClr val="black"/>
                </a:solidFill>
              </a:rPr>
              <a:t>32  FISCALÍA GENERAL DEL ESTADO </a:t>
            </a:r>
          </a:p>
          <a:p>
            <a:r>
              <a:rPr lang="es-MX" sz="1400" dirty="0">
                <a:solidFill>
                  <a:prstClr val="black"/>
                </a:solidFill>
              </a:rPr>
              <a:t>16  SECRETARÍA DEL H. AYUNTAMIENTO</a:t>
            </a:r>
          </a:p>
          <a:p>
            <a:r>
              <a:rPr lang="es-MX" sz="1400" dirty="0">
                <a:solidFill>
                  <a:prstClr val="black"/>
                </a:solidFill>
              </a:rPr>
              <a:t>11 ORGANO INTERNO DE CONTROL</a:t>
            </a:r>
          </a:p>
          <a:p>
            <a:r>
              <a:rPr lang="es-MX" sz="1400" dirty="0">
                <a:solidFill>
                  <a:prstClr val="black"/>
                </a:solidFill>
              </a:rPr>
              <a:t>10  SECRETARÍA DE SEGURIDAD PÚBLICA MUNICIPAL</a:t>
            </a:r>
          </a:p>
          <a:p>
            <a:r>
              <a:rPr lang="es-MX" sz="1400" dirty="0">
                <a:solidFill>
                  <a:prstClr val="black"/>
                </a:solidFill>
              </a:rPr>
              <a:t>9    SECRETARÍA PARTICULAR</a:t>
            </a:r>
          </a:p>
          <a:p>
            <a:r>
              <a:rPr lang="es-MX" sz="1400" dirty="0">
                <a:solidFill>
                  <a:prstClr val="black"/>
                </a:solidFill>
              </a:rPr>
              <a:t>8    SISTEMA MUNICIPAL DIF</a:t>
            </a:r>
          </a:p>
          <a:p>
            <a:r>
              <a:rPr lang="es-MX" sz="1400" dirty="0">
                <a:solidFill>
                  <a:prstClr val="black"/>
                </a:solidFill>
              </a:rPr>
              <a:t>4    PATRONATO DE LA FERIA SAN JUAN 2022</a:t>
            </a:r>
          </a:p>
          <a:p>
            <a:r>
              <a:rPr lang="es-MX" sz="1400" dirty="0">
                <a:solidFill>
                  <a:prstClr val="black"/>
                </a:solidFill>
              </a:rPr>
              <a:t>4    PRESIDENCIA MUNICIPAL</a:t>
            </a:r>
          </a:p>
          <a:p>
            <a:r>
              <a:rPr lang="es-MX" sz="1400" dirty="0">
                <a:solidFill>
                  <a:prstClr val="black"/>
                </a:solidFill>
              </a:rPr>
              <a:t>3   IQM</a:t>
            </a:r>
          </a:p>
          <a:p>
            <a:r>
              <a:rPr lang="es-MX" sz="1400" dirty="0">
                <a:solidFill>
                  <a:prstClr val="black"/>
                </a:solidFill>
              </a:rPr>
              <a:t>3   UNIDAD DE TRANSPARENCIA Y ACCESO A LA INFORMACIÓN DEL MPIO. DE SJR</a:t>
            </a:r>
          </a:p>
          <a:p>
            <a:r>
              <a:rPr lang="es-MX" sz="1400" dirty="0">
                <a:solidFill>
                  <a:prstClr val="black"/>
                </a:solidFill>
              </a:rPr>
              <a:t>3   SECRETARÍA DE FINANZAS DIRECCIÓN DE INGRESOS</a:t>
            </a:r>
          </a:p>
          <a:p>
            <a:r>
              <a:rPr lang="es-MX" sz="1400" dirty="0">
                <a:solidFill>
                  <a:prstClr val="black"/>
                </a:solidFill>
              </a:rPr>
              <a:t>2   FRAC. CLAUSTROS DEL RÍO</a:t>
            </a:r>
          </a:p>
          <a:p>
            <a:r>
              <a:rPr lang="es-MX" sz="1400" dirty="0">
                <a:solidFill>
                  <a:prstClr val="black"/>
                </a:solidFill>
              </a:rPr>
              <a:t>2   COLEGIO DE PROFESIONALES DEL DERECHO DE SAN JUAN DEL RÍO, QRO. A.C</a:t>
            </a:r>
          </a:p>
          <a:p>
            <a:r>
              <a:rPr lang="es-MX" sz="1400" dirty="0">
                <a:solidFill>
                  <a:prstClr val="black"/>
                </a:solidFill>
              </a:rPr>
              <a:t>2   INEA </a:t>
            </a:r>
          </a:p>
          <a:p>
            <a:r>
              <a:rPr lang="es-MX" sz="1400" dirty="0">
                <a:solidFill>
                  <a:prstClr val="black"/>
                </a:solidFill>
              </a:rPr>
              <a:t>2   CÁMARA DE DIPUTADOS LXV LEGISLATURA</a:t>
            </a:r>
          </a:p>
          <a:p>
            <a:r>
              <a:rPr lang="es-MX" sz="1400" dirty="0">
                <a:solidFill>
                  <a:prstClr val="black"/>
                </a:solidFill>
              </a:rPr>
              <a:t>2   Detalle de solicitud de gastos</a:t>
            </a:r>
          </a:p>
          <a:p>
            <a:r>
              <a:rPr lang="es-MX" sz="1400" dirty="0">
                <a:solidFill>
                  <a:prstClr val="black"/>
                </a:solidFill>
              </a:rPr>
              <a:t>2   REGIDORES</a:t>
            </a:r>
          </a:p>
        </p:txBody>
      </p:sp>
      <p:sp>
        <p:nvSpPr>
          <p:cNvPr id="8" name="Rectángulo 7"/>
          <p:cNvSpPr/>
          <p:nvPr/>
        </p:nvSpPr>
        <p:spPr>
          <a:xfrm>
            <a:off x="7177549" y="1747797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1200" dirty="0">
                <a:solidFill>
                  <a:prstClr val="black"/>
                </a:solidFill>
              </a:rPr>
              <a:t>1   ADELANTE MI QUERIDO SAN JUAN</a:t>
            </a:r>
          </a:p>
          <a:p>
            <a:r>
              <a:rPr lang="es-MX" sz="1200" dirty="0">
                <a:solidFill>
                  <a:prstClr val="black"/>
                </a:solidFill>
              </a:rPr>
              <a:t>1   CECYTE QRO.</a:t>
            </a:r>
          </a:p>
          <a:p>
            <a:r>
              <a:rPr lang="es-MX" sz="1200" dirty="0">
                <a:solidFill>
                  <a:prstClr val="black"/>
                </a:solidFill>
              </a:rPr>
              <a:t>1   CRUZ ROJA</a:t>
            </a:r>
          </a:p>
          <a:p>
            <a:r>
              <a:rPr lang="es-MX" sz="1200" dirty="0">
                <a:solidFill>
                  <a:prstClr val="black"/>
                </a:solidFill>
              </a:rPr>
              <a:t>1   INSTITUTO UNIVERSITARIO DEL RIO</a:t>
            </a:r>
          </a:p>
          <a:p>
            <a:r>
              <a:rPr lang="es-MX" sz="1200" dirty="0">
                <a:solidFill>
                  <a:prstClr val="black"/>
                </a:solidFill>
              </a:rPr>
              <a:t>1   JAPAM</a:t>
            </a:r>
          </a:p>
          <a:p>
            <a:r>
              <a:rPr lang="es-MX" sz="1200" dirty="0">
                <a:solidFill>
                  <a:prstClr val="black"/>
                </a:solidFill>
              </a:rPr>
              <a:t>1   PARTICULAR DESPACHO JURÍDICO  MÉNDEZ &amp; PORTAL</a:t>
            </a:r>
          </a:p>
          <a:p>
            <a:r>
              <a:rPr lang="es-MX" sz="1200" dirty="0">
                <a:solidFill>
                  <a:prstClr val="black"/>
                </a:solidFill>
              </a:rPr>
              <a:t>1   PROCURADURIA DE LA DEFENSA DEL MENOR Y LA FAMILIA DEL SMDIF</a:t>
            </a:r>
          </a:p>
          <a:p>
            <a:r>
              <a:rPr lang="es-MX" sz="1200" dirty="0">
                <a:solidFill>
                  <a:prstClr val="black"/>
                </a:solidFill>
              </a:rPr>
              <a:t>1   SECRETARÍA PARTICULAR DEL GOBERNADOR Kuri</a:t>
            </a:r>
          </a:p>
          <a:p>
            <a:r>
              <a:rPr lang="es-MX" sz="1200" dirty="0">
                <a:solidFill>
                  <a:prstClr val="black"/>
                </a:solidFill>
              </a:rPr>
              <a:t>1   TRIUNAL SUPERIOR DE JUSTICIA DEL ESTADO DE QUERÉTARO</a:t>
            </a:r>
          </a:p>
          <a:p>
            <a:r>
              <a:rPr lang="es-MX" sz="1200" dirty="0">
                <a:solidFill>
                  <a:prstClr val="black"/>
                </a:solidFill>
              </a:rPr>
              <a:t>1   UAQ</a:t>
            </a:r>
          </a:p>
          <a:p>
            <a:r>
              <a:rPr lang="es-MX" sz="1200" dirty="0">
                <a:solidFill>
                  <a:prstClr val="black"/>
                </a:solidFill>
              </a:rPr>
              <a:t>1   CANACINTRA</a:t>
            </a:r>
          </a:p>
          <a:p>
            <a:r>
              <a:rPr lang="es-MX" sz="1200" dirty="0">
                <a:solidFill>
                  <a:prstClr val="black"/>
                </a:solidFill>
              </a:rPr>
              <a:t>1   CHIQUITINES A.C.</a:t>
            </a:r>
          </a:p>
          <a:p>
            <a:r>
              <a:rPr lang="es-MX" sz="1200" dirty="0">
                <a:solidFill>
                  <a:prstClr val="black"/>
                </a:solidFill>
              </a:rPr>
              <a:t>1   DIRECCIÓN DE CULTURA</a:t>
            </a:r>
          </a:p>
          <a:p>
            <a:r>
              <a:rPr lang="es-MX" sz="1200" dirty="0">
                <a:solidFill>
                  <a:prstClr val="black"/>
                </a:solidFill>
              </a:rPr>
              <a:t>1   DIRECCIÓN MUNICIPAL DE LA JUVENTUD</a:t>
            </a:r>
          </a:p>
          <a:p>
            <a:r>
              <a:rPr lang="es-MX" sz="1200" dirty="0">
                <a:solidFill>
                  <a:prstClr val="black"/>
                </a:solidFill>
              </a:rPr>
              <a:t>1   SECRETARIA DE GOBIERNO</a:t>
            </a:r>
          </a:p>
          <a:p>
            <a:r>
              <a:rPr lang="es-MX" sz="1200" dirty="0">
                <a:solidFill>
                  <a:prstClr val="black"/>
                </a:solidFill>
              </a:rPr>
              <a:t>1   SECRETARÍA DE SERVICIOS PÚBLICOS MUNICIPALES</a:t>
            </a:r>
          </a:p>
          <a:p>
            <a:r>
              <a:rPr lang="es-MX" sz="1200" dirty="0">
                <a:solidFill>
                  <a:prstClr val="black"/>
                </a:solidFill>
              </a:rPr>
              <a:t>1   SECRETARIA TÉCNICA</a:t>
            </a:r>
          </a:p>
          <a:p>
            <a:r>
              <a:rPr lang="es-MX" sz="1200" dirty="0">
                <a:solidFill>
                  <a:prstClr val="black"/>
                </a:solidFill>
              </a:rPr>
              <a:t>1   BIO PAPAEL ESCRIBE</a:t>
            </a:r>
          </a:p>
          <a:p>
            <a:r>
              <a:rPr lang="es-MX" sz="1200" dirty="0">
                <a:solidFill>
                  <a:prstClr val="black"/>
                </a:solidFill>
              </a:rPr>
              <a:t>1   CECATI</a:t>
            </a:r>
          </a:p>
          <a:p>
            <a:r>
              <a:rPr lang="es-MX" sz="1200" dirty="0">
                <a:solidFill>
                  <a:prstClr val="black"/>
                </a:solidFill>
              </a:rPr>
              <a:t>1   ENTIDAD SUPERIOR DE FISCALIZACIÓN DEL ESTADO DE QUERÉTARO</a:t>
            </a:r>
          </a:p>
          <a:p>
            <a:r>
              <a:rPr lang="es-MX" sz="1200" dirty="0">
                <a:solidFill>
                  <a:prstClr val="black"/>
                </a:solidFill>
              </a:rPr>
              <a:t>1   ROTARY SAN JUAN</a:t>
            </a:r>
          </a:p>
        </p:txBody>
      </p:sp>
    </p:spTree>
    <p:extLst>
      <p:ext uri="{BB962C8B-B14F-4D97-AF65-F5344CB8AC3E}">
        <p14:creationId xmlns:p14="http://schemas.microsoft.com/office/powerpoint/2010/main" val="2853723383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1315</TotalTime>
  <Words>3665</Words>
  <Application>Microsoft Office PowerPoint</Application>
  <PresentationFormat>Panorámica</PresentationFormat>
  <Paragraphs>922</Paragraphs>
  <Slides>68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68</vt:i4>
      </vt:variant>
    </vt:vector>
  </HeadingPairs>
  <TitlesOfParts>
    <vt:vector size="76" baseType="lpstr">
      <vt:lpstr>Arial</vt:lpstr>
      <vt:lpstr>Calibri</vt:lpstr>
      <vt:lpstr>Calibri Light</vt:lpstr>
      <vt:lpstr>Roboto</vt:lpstr>
      <vt:lpstr>Segoe UI Historic</vt:lpstr>
      <vt:lpstr>Times New Roman</vt:lpstr>
      <vt:lpstr>Wingdings</vt:lpstr>
      <vt:lpstr>1_Tema de Office</vt:lpstr>
      <vt:lpstr>INSTITUTO MUNICIPAL DE LA MUJER EN SAN JUAN DEL RÍO, QRO.  INFORME TRIMESTRAL ABRIL, MAYO Y JUNIO, 2022</vt:lpstr>
      <vt:lpstr>Presentación de PowerPoint</vt:lpstr>
      <vt:lpstr>Presentación de PowerPoint</vt:lpstr>
      <vt:lpstr>AVANCE  HISTÓRICO</vt:lpstr>
      <vt:lpstr>INDICADORES RESPECTO AL AVANCE DE AVANCE DE META ANUAL DE ATENCIONES</vt:lpstr>
      <vt:lpstr>COMPARATIVO DE ATENCIONES CON RESPECTO AL TRIMESTRE ANTERIOR POR ÁREA DE ATENCIÓN</vt:lpstr>
      <vt:lpstr>COMUNICACIÓN OFICIAL 553 OFICIOS</vt:lpstr>
      <vt:lpstr>186 OFICIOS RECIBIDOS ESTADÍSTICA DE INCIDENCIA</vt:lpstr>
      <vt:lpstr>186 OFICIOS RECIBIDOS ESTADÍSTICA DE INCIDENCIA</vt:lpstr>
      <vt:lpstr>367 OFICIOS ENVIADOS ESTADÍSTICA DE INCIDENCIA</vt:lpstr>
      <vt:lpstr>367 OFICIOS ENVIADOS ESTADÍSTICA DE INCIDENCIA</vt:lpstr>
      <vt:lpstr>PÁGINA DE FACEBOOK ESTADÍSTICA DE INCIDENCIA</vt:lpstr>
      <vt:lpstr>RED SOCIAL PÁGINA FACEBOOK</vt:lpstr>
      <vt:lpstr>ALCANCE DE LA PAGINA DE FACEBOOK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ATENCIÓN CIUDADANA TRABAJO SOCIAL</vt:lpstr>
      <vt:lpstr>ATENCIÓN CIUDADANA, TRABAJO SOCIAL</vt:lpstr>
      <vt:lpstr>ATENCIÓN CIUDADANA, TRABAJO SOCIAL</vt:lpstr>
      <vt:lpstr>ÁREA PSICOLÓGICA</vt:lpstr>
      <vt:lpstr>ESTADÍSTICA DE INCIDENCIA</vt:lpstr>
      <vt:lpstr>RANGO DE EDAD DE MUJERES ATENDIDAS</vt:lpstr>
      <vt:lpstr>MUJERES ATENDIDAS POR ZONA</vt:lpstr>
      <vt:lpstr>MUJERES ATENDIDAS POR TRABAJO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ESTADÍSTICA DE INCIDENCIA</vt:lpstr>
      <vt:lpstr>Presentación de PowerPoint</vt:lpstr>
      <vt:lpstr>Presentación de PowerPoint</vt:lpstr>
      <vt:lpstr>SALUD</vt:lpstr>
      <vt:lpstr>Presentación de PowerPoint</vt:lpstr>
      <vt:lpstr>Presentación de PowerPoint</vt:lpstr>
      <vt:lpstr>Presentación de PowerPoint</vt:lpstr>
      <vt:lpstr>SALUD</vt:lpstr>
      <vt:lpstr>VIAJES A UNEME DEDICAM</vt:lpstr>
      <vt:lpstr>Presentación de PowerPoint</vt:lpstr>
      <vt:lpstr>Presentación de PowerPoint</vt:lpstr>
      <vt:lpstr>CAPACITACIÓN Y DESARROLLO HUMANO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CONSTRUYENDO REDES</vt:lpstr>
      <vt:lpstr>ACCIONES DENTRO DE CONSTRUYENDO REDES</vt:lpstr>
      <vt:lpstr>FIRMA DE CONVENIOS</vt:lpstr>
      <vt:lpstr>FIRMA DE CONVENIOS</vt:lpstr>
      <vt:lpstr>ENCUESTA DE SATISFACCIÓN</vt:lpstr>
      <vt:lpstr>ENCUESTA DE SATISFACCIÓN</vt:lpstr>
      <vt:lpstr>ENCUESTA DE SATISFACCIÓN</vt:lpstr>
      <vt:lpstr>ENCUESTA DE SATISFACCIÓN</vt:lpstr>
      <vt:lpstr>PARTICIPACIÓN EN JORNADAS CONTIGO  </vt:lpstr>
      <vt:lpstr>PARTICIPACIÓN DEL IMMSJR EN ACTIVIDADES DE FERIA SAN JUAN 2022  </vt:lpstr>
      <vt:lpstr>INSTITUTO MUNICIPAL DE LA MUJER EN SAN JUAN DEL RÍO, QRO.  AVANCE DE ALGUNAS ACTIVIDADES EN JULIO 2022</vt:lpstr>
      <vt:lpstr>INSTITUTO ITINERANTE  ADELANTE LAS MUJERES</vt:lpstr>
      <vt:lpstr>PARTICIPACIÓN DEL INSTITUTO ITINERANTE MI QUERIDO SAN JUAN</vt:lpstr>
      <vt:lpstr>INSTITUTO ITINERANTE</vt:lpstr>
      <vt:lpstr>INSTITUTO ITINERANTE ADELANTE LAS MUJERES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hp</dc:creator>
  <cp:lastModifiedBy>LENOVO PC</cp:lastModifiedBy>
  <cp:revision>55</cp:revision>
  <cp:lastPrinted>2022-07-27T15:36:15Z</cp:lastPrinted>
  <dcterms:created xsi:type="dcterms:W3CDTF">2022-07-21T07:26:40Z</dcterms:created>
  <dcterms:modified xsi:type="dcterms:W3CDTF">2023-07-05T16:10:22Z</dcterms:modified>
</cp:coreProperties>
</file>